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8" r:id="rId2"/>
    <p:sldId id="269" r:id="rId3"/>
    <p:sldId id="268" r:id="rId4"/>
    <p:sldId id="259" r:id="rId5"/>
    <p:sldId id="261" r:id="rId6"/>
    <p:sldId id="260" r:id="rId7"/>
    <p:sldId id="262" r:id="rId8"/>
    <p:sldId id="263" r:id="rId9"/>
    <p:sldId id="270" r:id="rId10"/>
    <p:sldId id="264" r:id="rId11"/>
    <p:sldId id="265" r:id="rId12"/>
    <p:sldId id="266" r:id="rId13"/>
    <p:sldId id="267" r:id="rId14"/>
    <p:sldId id="271"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485B53-113C-4FFA-8763-1A5EBF98C5DE}" type="datetimeFigureOut">
              <a:rPr lang="en-ZA" smtClean="0"/>
              <a:t>2023/10/12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8CE541-5795-42ED-ABD9-0334B447740A}" type="slidenum">
              <a:rPr lang="en-ZA" smtClean="0"/>
              <a:t>‹Nr.›</a:t>
            </a:fld>
            <a:endParaRPr lang="en-ZA"/>
          </a:p>
        </p:txBody>
      </p:sp>
    </p:spTree>
    <p:extLst>
      <p:ext uri="{BB962C8B-B14F-4D97-AF65-F5344CB8AC3E}">
        <p14:creationId xmlns:p14="http://schemas.microsoft.com/office/powerpoint/2010/main" val="2457692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7F977568-6761-4D0B-8F61-5D1A92661681}" type="slidenum">
              <a:rPr lang="en-US" altLang="en-US" sz="1200" smtClean="0">
                <a:solidFill>
                  <a:srgbClr val="000000"/>
                </a:solidFill>
                <a:latin typeface="Arial" panose="020B0604020202020204" pitchFamily="34" charset="0"/>
              </a:rPr>
              <a:pPr/>
              <a:t>1</a:t>
            </a:fld>
            <a:endParaRPr lang="en-US" altLang="en-US" sz="1200">
              <a:solidFill>
                <a:srgbClr val="000000"/>
              </a:solidFill>
              <a:latin typeface="Arial" panose="020B0604020202020204" pitchFamily="34" charset="0"/>
            </a:endParaRPr>
          </a:p>
        </p:txBody>
      </p:sp>
    </p:spTree>
    <p:extLst>
      <p:ext uri="{BB962C8B-B14F-4D97-AF65-F5344CB8AC3E}">
        <p14:creationId xmlns:p14="http://schemas.microsoft.com/office/powerpoint/2010/main" val="1271235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E98674DF-6BE5-47B6-918B-36D71CBC1BC3}" type="datetimeFigureOut">
              <a:rPr lang="en-ZA" smtClean="0"/>
              <a:t>2023/10/12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0DF405-6907-4D0B-8B61-57A953E0B4A1}" type="slidenum">
              <a:rPr lang="en-ZA" smtClean="0"/>
              <a:t>‹Nr.›</a:t>
            </a:fld>
            <a:endParaRPr lang="en-ZA"/>
          </a:p>
        </p:txBody>
      </p:sp>
    </p:spTree>
    <p:extLst>
      <p:ext uri="{BB962C8B-B14F-4D97-AF65-F5344CB8AC3E}">
        <p14:creationId xmlns:p14="http://schemas.microsoft.com/office/powerpoint/2010/main" val="268267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E98674DF-6BE5-47B6-918B-36D71CBC1BC3}" type="datetimeFigureOut">
              <a:rPr lang="en-ZA" smtClean="0"/>
              <a:t>2023/10/12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0DF405-6907-4D0B-8B61-57A953E0B4A1}" type="slidenum">
              <a:rPr lang="en-ZA" smtClean="0"/>
              <a:t>‹Nr.›</a:t>
            </a:fld>
            <a:endParaRPr lang="en-ZA"/>
          </a:p>
        </p:txBody>
      </p:sp>
    </p:spTree>
    <p:extLst>
      <p:ext uri="{BB962C8B-B14F-4D97-AF65-F5344CB8AC3E}">
        <p14:creationId xmlns:p14="http://schemas.microsoft.com/office/powerpoint/2010/main" val="3251900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E98674DF-6BE5-47B6-918B-36D71CBC1BC3}" type="datetimeFigureOut">
              <a:rPr lang="en-ZA" smtClean="0"/>
              <a:t>2023/10/12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0DF405-6907-4D0B-8B61-57A953E0B4A1}" type="slidenum">
              <a:rPr lang="en-ZA" smtClean="0"/>
              <a:t>‹Nr.›</a:t>
            </a:fld>
            <a:endParaRPr lang="en-ZA"/>
          </a:p>
        </p:txBody>
      </p:sp>
    </p:spTree>
    <p:extLst>
      <p:ext uri="{BB962C8B-B14F-4D97-AF65-F5344CB8AC3E}">
        <p14:creationId xmlns:p14="http://schemas.microsoft.com/office/powerpoint/2010/main" val="3959584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2" name="Picture 10" descr="foote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725988"/>
            <a:ext cx="12192000"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3" descr="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51483" y="620714"/>
            <a:ext cx="5889037" cy="140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userDrawn="1"/>
        </p:nvSpPr>
        <p:spPr>
          <a:xfrm>
            <a:off x="0" y="6278563"/>
            <a:ext cx="12192000" cy="571500"/>
          </a:xfrm>
          <a:prstGeom prst="rect">
            <a:avLst/>
          </a:prstGeom>
          <a:solidFill>
            <a:srgbClr val="C8090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solidFill>
                <a:srgbClr val="FFFFFF"/>
              </a:solidFill>
            </a:endParaRPr>
          </a:p>
        </p:txBody>
      </p:sp>
      <p:sp>
        <p:nvSpPr>
          <p:cNvPr id="5" name="TextBox 4"/>
          <p:cNvSpPr txBox="1">
            <a:spLocks noChangeArrowheads="1"/>
          </p:cNvSpPr>
          <p:nvPr userDrawn="1"/>
        </p:nvSpPr>
        <p:spPr bwMode="auto">
          <a:xfrm>
            <a:off x="4483571" y="6380163"/>
            <a:ext cx="3725333" cy="247650"/>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1013">
                <a:solidFill>
                  <a:srgbClr val="FFFFFF"/>
                </a:solidFill>
                <a:latin typeface="Century Gothic" pitchFamily="34" charset="0"/>
              </a:rPr>
              <a:t>INSPIRING GREATNESS</a:t>
            </a:r>
          </a:p>
        </p:txBody>
      </p:sp>
    </p:spTree>
    <p:extLst>
      <p:ext uri="{BB962C8B-B14F-4D97-AF65-F5344CB8AC3E}">
        <p14:creationId xmlns:p14="http://schemas.microsoft.com/office/powerpoint/2010/main" val="2197884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E98674DF-6BE5-47B6-918B-36D71CBC1BC3}" type="datetimeFigureOut">
              <a:rPr lang="en-ZA" smtClean="0"/>
              <a:t>2023/10/12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0DF405-6907-4D0B-8B61-57A953E0B4A1}" type="slidenum">
              <a:rPr lang="en-ZA" smtClean="0"/>
              <a:t>‹Nr.›</a:t>
            </a:fld>
            <a:endParaRPr lang="en-ZA"/>
          </a:p>
        </p:txBody>
      </p:sp>
    </p:spTree>
    <p:extLst>
      <p:ext uri="{BB962C8B-B14F-4D97-AF65-F5344CB8AC3E}">
        <p14:creationId xmlns:p14="http://schemas.microsoft.com/office/powerpoint/2010/main" val="4096478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98674DF-6BE5-47B6-918B-36D71CBC1BC3}" type="datetimeFigureOut">
              <a:rPr lang="en-ZA" smtClean="0"/>
              <a:t>2023/10/12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0DF405-6907-4D0B-8B61-57A953E0B4A1}" type="slidenum">
              <a:rPr lang="en-ZA" smtClean="0"/>
              <a:t>‹Nr.›</a:t>
            </a:fld>
            <a:endParaRPr lang="en-ZA"/>
          </a:p>
        </p:txBody>
      </p:sp>
    </p:spTree>
    <p:extLst>
      <p:ext uri="{BB962C8B-B14F-4D97-AF65-F5344CB8AC3E}">
        <p14:creationId xmlns:p14="http://schemas.microsoft.com/office/powerpoint/2010/main" val="2230005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E98674DF-6BE5-47B6-918B-36D71CBC1BC3}" type="datetimeFigureOut">
              <a:rPr lang="en-ZA" smtClean="0"/>
              <a:t>2023/10/12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0DF405-6907-4D0B-8B61-57A953E0B4A1}" type="slidenum">
              <a:rPr lang="en-ZA" smtClean="0"/>
              <a:t>‹Nr.›</a:t>
            </a:fld>
            <a:endParaRPr lang="en-ZA"/>
          </a:p>
        </p:txBody>
      </p:sp>
    </p:spTree>
    <p:extLst>
      <p:ext uri="{BB962C8B-B14F-4D97-AF65-F5344CB8AC3E}">
        <p14:creationId xmlns:p14="http://schemas.microsoft.com/office/powerpoint/2010/main" val="1749646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E98674DF-6BE5-47B6-918B-36D71CBC1BC3}" type="datetimeFigureOut">
              <a:rPr lang="en-ZA" smtClean="0"/>
              <a:t>2023/10/12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B0DF405-6907-4D0B-8B61-57A953E0B4A1}" type="slidenum">
              <a:rPr lang="en-ZA" smtClean="0"/>
              <a:t>‹Nr.›</a:t>
            </a:fld>
            <a:endParaRPr lang="en-ZA"/>
          </a:p>
        </p:txBody>
      </p:sp>
    </p:spTree>
    <p:extLst>
      <p:ext uri="{BB962C8B-B14F-4D97-AF65-F5344CB8AC3E}">
        <p14:creationId xmlns:p14="http://schemas.microsoft.com/office/powerpoint/2010/main" val="1483660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E98674DF-6BE5-47B6-918B-36D71CBC1BC3}" type="datetimeFigureOut">
              <a:rPr lang="en-ZA" smtClean="0"/>
              <a:t>2023/10/12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B0DF405-6907-4D0B-8B61-57A953E0B4A1}" type="slidenum">
              <a:rPr lang="en-ZA" smtClean="0"/>
              <a:t>‹Nr.›</a:t>
            </a:fld>
            <a:endParaRPr lang="en-ZA"/>
          </a:p>
        </p:txBody>
      </p:sp>
    </p:spTree>
    <p:extLst>
      <p:ext uri="{BB962C8B-B14F-4D97-AF65-F5344CB8AC3E}">
        <p14:creationId xmlns:p14="http://schemas.microsoft.com/office/powerpoint/2010/main" val="3979621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8674DF-6BE5-47B6-918B-36D71CBC1BC3}" type="datetimeFigureOut">
              <a:rPr lang="en-ZA" smtClean="0"/>
              <a:t>2023/10/12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7B0DF405-6907-4D0B-8B61-57A953E0B4A1}" type="slidenum">
              <a:rPr lang="en-ZA" smtClean="0"/>
              <a:t>‹Nr.›</a:t>
            </a:fld>
            <a:endParaRPr lang="en-ZA"/>
          </a:p>
        </p:txBody>
      </p:sp>
    </p:spTree>
    <p:extLst>
      <p:ext uri="{BB962C8B-B14F-4D97-AF65-F5344CB8AC3E}">
        <p14:creationId xmlns:p14="http://schemas.microsoft.com/office/powerpoint/2010/main" val="3196037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98674DF-6BE5-47B6-918B-36D71CBC1BC3}" type="datetimeFigureOut">
              <a:rPr lang="en-ZA" smtClean="0"/>
              <a:t>2023/10/12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0DF405-6907-4D0B-8B61-57A953E0B4A1}" type="slidenum">
              <a:rPr lang="en-ZA" smtClean="0"/>
              <a:t>‹Nr.›</a:t>
            </a:fld>
            <a:endParaRPr lang="en-ZA"/>
          </a:p>
        </p:txBody>
      </p:sp>
    </p:spTree>
    <p:extLst>
      <p:ext uri="{BB962C8B-B14F-4D97-AF65-F5344CB8AC3E}">
        <p14:creationId xmlns:p14="http://schemas.microsoft.com/office/powerpoint/2010/main" val="2167885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98674DF-6BE5-47B6-918B-36D71CBC1BC3}" type="datetimeFigureOut">
              <a:rPr lang="en-ZA" smtClean="0"/>
              <a:t>2023/10/12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0DF405-6907-4D0B-8B61-57A953E0B4A1}" type="slidenum">
              <a:rPr lang="en-ZA" smtClean="0"/>
              <a:t>‹Nr.›</a:t>
            </a:fld>
            <a:endParaRPr lang="en-ZA"/>
          </a:p>
        </p:txBody>
      </p:sp>
    </p:spTree>
    <p:extLst>
      <p:ext uri="{BB962C8B-B14F-4D97-AF65-F5344CB8AC3E}">
        <p14:creationId xmlns:p14="http://schemas.microsoft.com/office/powerpoint/2010/main" val="1673643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8674DF-6BE5-47B6-918B-36D71CBC1BC3}" type="datetimeFigureOut">
              <a:rPr lang="en-ZA" smtClean="0"/>
              <a:t>2023/10/12</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0DF405-6907-4D0B-8B61-57A953E0B4A1}" type="slidenum">
              <a:rPr lang="en-ZA" smtClean="0"/>
              <a:t>‹Nr.›</a:t>
            </a:fld>
            <a:endParaRPr lang="en-ZA"/>
          </a:p>
        </p:txBody>
      </p:sp>
    </p:spTree>
    <p:extLst>
      <p:ext uri="{BB962C8B-B14F-4D97-AF65-F5344CB8AC3E}">
        <p14:creationId xmlns:p14="http://schemas.microsoft.com/office/powerpoint/2010/main" val="41256250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7.png"/><Relationship Id="rId1" Type="http://schemas.openxmlformats.org/officeDocument/2006/relationships/slideLayout" Target="../slideLayouts/slideLayout8.xml"/><Relationship Id="rId5" Type="http://schemas.openxmlformats.org/officeDocument/2006/relationships/image" Target="../media/image39.emf"/><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8.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1"/>
          <p:cNvSpPr txBox="1">
            <a:spLocks noChangeArrowheads="1"/>
          </p:cNvSpPr>
          <p:nvPr/>
        </p:nvSpPr>
        <p:spPr bwMode="auto">
          <a:xfrm>
            <a:off x="0" y="2791114"/>
            <a:ext cx="12192000" cy="1785104"/>
          </a:xfrm>
          <a:prstGeom prst="rect">
            <a:avLst/>
          </a:prstGeom>
          <a:solidFill>
            <a:srgbClr val="FFFF00"/>
          </a:solidFill>
          <a:ln w="76200">
            <a:solidFill>
              <a:schemeClr val="tx1"/>
            </a:solidFill>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buFont typeface="Arial" charset="0"/>
              <a:buNone/>
              <a:defRPr/>
            </a:pPr>
            <a:r>
              <a:rPr lang="en-US" sz="2800" b="1" dirty="0">
                <a:solidFill>
                  <a:srgbClr val="D1282E">
                    <a:lumMod val="75000"/>
                  </a:srgbClr>
                </a:solidFill>
              </a:rPr>
              <a:t>Herbert Moyo </a:t>
            </a:r>
          </a:p>
          <a:p>
            <a:pPr algn="ctr">
              <a:buFont typeface="Arial" charset="0"/>
              <a:buNone/>
              <a:defRPr/>
            </a:pPr>
            <a:r>
              <a:rPr lang="en-US" sz="2800" b="1" dirty="0">
                <a:solidFill>
                  <a:srgbClr val="D1282E">
                    <a:lumMod val="75000"/>
                  </a:srgbClr>
                </a:solidFill>
              </a:rPr>
              <a:t>School of Religion, Philosophy and Classics</a:t>
            </a:r>
          </a:p>
          <a:p>
            <a:pPr algn="ctr">
              <a:buFont typeface="Arial" charset="0"/>
              <a:buNone/>
              <a:defRPr/>
            </a:pPr>
            <a:endParaRPr lang="en-US" b="1" dirty="0">
              <a:solidFill>
                <a:srgbClr val="D1282E">
                  <a:lumMod val="75000"/>
                </a:srgbClr>
              </a:solidFill>
            </a:endParaRPr>
          </a:p>
          <a:p>
            <a:pPr algn="ctr">
              <a:defRPr/>
            </a:pPr>
            <a:r>
              <a:rPr lang="en-ZA" sz="3600" b="1" dirty="0"/>
              <a:t>Pastoral care praxis and Isintu Communitarianism</a:t>
            </a:r>
            <a:endParaRPr lang="en-US" sz="2400" dirty="0">
              <a:latin typeface="Arial Black" pitchFamily="34" charset="0"/>
            </a:endParaRPr>
          </a:p>
        </p:txBody>
      </p:sp>
    </p:spTree>
    <p:extLst>
      <p:ext uri="{BB962C8B-B14F-4D97-AF65-F5344CB8AC3E}">
        <p14:creationId xmlns:p14="http://schemas.microsoft.com/office/powerpoint/2010/main" val="4043257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3499"/>
            <a:ext cx="4772025" cy="1080655"/>
          </a:xfrm>
          <a:solidFill>
            <a:schemeClr val="accent4"/>
          </a:solidFill>
          <a:ln w="28575">
            <a:solidFill>
              <a:srgbClr val="C00000"/>
            </a:solidFill>
          </a:ln>
        </p:spPr>
        <p:txBody>
          <a:bodyPr/>
          <a:lstStyle/>
          <a:p>
            <a:pPr algn="ctr"/>
            <a:r>
              <a:rPr lang="en-US" b="1" dirty="0"/>
              <a:t>Nguni cosmology</a:t>
            </a:r>
            <a:endParaRPr lang="en-ZA" b="1" dirty="0"/>
          </a:p>
        </p:txBody>
      </p:sp>
      <p:pic>
        <p:nvPicPr>
          <p:cNvPr id="8" name="Content Placeholder 7"/>
          <p:cNvPicPr>
            <a:picLocks noGrp="1" noChangeAspect="1"/>
          </p:cNvPicPr>
          <p:nvPr>
            <p:ph idx="1"/>
          </p:nvPr>
        </p:nvPicPr>
        <p:blipFill>
          <a:blip r:embed="rId2"/>
          <a:stretch>
            <a:fillRect/>
          </a:stretch>
        </p:blipFill>
        <p:spPr>
          <a:xfrm>
            <a:off x="6863477" y="159457"/>
            <a:ext cx="2623128" cy="1969394"/>
          </a:xfrm>
          <a:prstGeom prst="rect">
            <a:avLst/>
          </a:prstGeom>
        </p:spPr>
      </p:pic>
      <p:sp>
        <p:nvSpPr>
          <p:cNvPr id="4" name="Text Placeholder 3"/>
          <p:cNvSpPr>
            <a:spLocks noGrp="1"/>
          </p:cNvSpPr>
          <p:nvPr>
            <p:ph type="body" sz="half" idx="2"/>
          </p:nvPr>
        </p:nvSpPr>
        <p:spPr>
          <a:xfrm>
            <a:off x="0" y="1274616"/>
            <a:ext cx="4772026" cy="5583383"/>
          </a:xfrm>
          <a:solidFill>
            <a:schemeClr val="accent1"/>
          </a:solidFill>
          <a:ln w="28575">
            <a:solidFill>
              <a:srgbClr val="C00000"/>
            </a:solidFill>
          </a:ln>
        </p:spPr>
        <p:txBody>
          <a:bodyPr>
            <a:normAutofit/>
          </a:bodyPr>
          <a:lstStyle/>
          <a:p>
            <a:pPr marL="285750" indent="-285750">
              <a:buFont typeface="Arial" panose="020B0604020202020204" pitchFamily="34" charset="0"/>
              <a:buChar char="•"/>
            </a:pPr>
            <a:r>
              <a:rPr lang="en-ZA" dirty="0"/>
              <a:t>Cosmologically, the Nguni believe that everything is cyclic, implying</a:t>
            </a:r>
          </a:p>
          <a:p>
            <a:pPr marL="742950" lvl="1" indent="-285750">
              <a:buFont typeface="Arial" panose="020B0604020202020204" pitchFamily="34" charset="0"/>
              <a:buChar char="•"/>
            </a:pPr>
            <a:r>
              <a:rPr lang="en-ZA" dirty="0"/>
              <a:t>endlessness, continuity and perpetuity of cycles in nature including human life</a:t>
            </a:r>
          </a:p>
          <a:p>
            <a:pPr marL="285750" indent="-285750">
              <a:buFont typeface="Arial" panose="020B0604020202020204" pitchFamily="34" charset="0"/>
              <a:buChar char="•"/>
            </a:pPr>
            <a:r>
              <a:rPr lang="en-ZA" dirty="0"/>
              <a:t>The circle is a basic shape for almost everything such as the house (the hut), cattle kraal, water well and musical instruments</a:t>
            </a:r>
          </a:p>
          <a:p>
            <a:pPr marL="285750" indent="-285750">
              <a:buFont typeface="Arial" panose="020B0604020202020204" pitchFamily="34" charset="0"/>
              <a:buChar char="•"/>
            </a:pPr>
            <a:r>
              <a:rPr lang="en-US" dirty="0"/>
              <a:t>The circle by Nguni imitates nature </a:t>
            </a:r>
            <a:endParaRPr lang="en-ZA" dirty="0"/>
          </a:p>
          <a:p>
            <a:pPr marL="742950" lvl="1" indent="-285750">
              <a:buFont typeface="Arial" panose="020B0604020202020204" pitchFamily="34" charset="0"/>
              <a:buChar char="•"/>
            </a:pPr>
            <a:r>
              <a:rPr lang="en-US" dirty="0"/>
              <a:t>Planets &amp; Solar system</a:t>
            </a:r>
          </a:p>
          <a:p>
            <a:pPr marL="742950" lvl="1" indent="-285750">
              <a:buFont typeface="Arial" panose="020B0604020202020204" pitchFamily="34" charset="0"/>
              <a:buChar char="•"/>
            </a:pPr>
            <a:r>
              <a:rPr lang="en-US" dirty="0"/>
              <a:t>Phases of the moon &amp; menstrual cycle of women</a:t>
            </a:r>
          </a:p>
          <a:p>
            <a:pPr marL="742950" lvl="1" indent="-285750">
              <a:buFont typeface="Arial" panose="020B0604020202020204" pitchFamily="34" charset="0"/>
              <a:buChar char="•"/>
            </a:pPr>
            <a:r>
              <a:rPr lang="en-US" dirty="0"/>
              <a:t>Seasons</a:t>
            </a:r>
            <a:endParaRPr lang="en-ZA" dirty="0"/>
          </a:p>
          <a:p>
            <a:pPr marL="742950" lvl="1" indent="-285750">
              <a:buFont typeface="Arial" panose="020B0604020202020204" pitchFamily="34" charset="0"/>
              <a:buChar char="•"/>
            </a:pPr>
            <a:r>
              <a:rPr lang="en-ZA" dirty="0"/>
              <a:t>body in itself including limbs are cylindrical</a:t>
            </a:r>
          </a:p>
          <a:p>
            <a:pPr marL="285750" indent="-285750">
              <a:buFont typeface="Arial" panose="020B0604020202020204" pitchFamily="34" charset="0"/>
              <a:buChar char="•"/>
            </a:pPr>
            <a:r>
              <a:rPr lang="en-US" dirty="0"/>
              <a:t>Actions that depict the circle worldview</a:t>
            </a:r>
          </a:p>
          <a:p>
            <a:pPr marL="742950" lvl="1" indent="-285750">
              <a:buFont typeface="Arial" panose="020B0604020202020204" pitchFamily="34" charset="0"/>
              <a:buChar char="•"/>
            </a:pPr>
            <a:r>
              <a:rPr lang="en-US" dirty="0"/>
              <a:t>Sound of musical instruments is repetitive</a:t>
            </a:r>
          </a:p>
          <a:p>
            <a:pPr marL="742950" lvl="1" indent="-285750">
              <a:buFont typeface="Arial" panose="020B0604020202020204" pitchFamily="34" charset="0"/>
              <a:buChar char="•"/>
            </a:pPr>
            <a:r>
              <a:rPr lang="en-US" dirty="0"/>
              <a:t>Music is repletion of the same phrase</a:t>
            </a:r>
          </a:p>
          <a:p>
            <a:pPr marL="742950" lvl="1" indent="-285750">
              <a:buFont typeface="Arial" panose="020B0604020202020204" pitchFamily="34" charset="0"/>
              <a:buChar char="•"/>
            </a:pPr>
            <a:r>
              <a:rPr lang="en-US" dirty="0"/>
              <a:t>Dancing repetitive and usual in a circle</a:t>
            </a:r>
          </a:p>
          <a:p>
            <a:pPr marL="742950" lvl="1" indent="-285750">
              <a:buFont typeface="Arial" panose="020B0604020202020204" pitchFamily="34" charset="0"/>
              <a:buChar char="•"/>
            </a:pPr>
            <a:r>
              <a:rPr lang="en-US" dirty="0"/>
              <a:t>Playing games</a:t>
            </a:r>
          </a:p>
          <a:p>
            <a:pPr marL="742950" lvl="1" indent="-285750">
              <a:buFont typeface="Arial" panose="020B0604020202020204" pitchFamily="34" charset="0"/>
              <a:buChar char="•"/>
            </a:pPr>
            <a:r>
              <a:rPr lang="en-US" dirty="0"/>
              <a:t>War formation, hunting, etc.</a:t>
            </a:r>
            <a:endParaRPr lang="en-ZA" dirty="0"/>
          </a:p>
        </p:txBody>
      </p:sp>
      <p:sp>
        <p:nvSpPr>
          <p:cNvPr id="6" name="Oval 5"/>
          <p:cNvSpPr/>
          <p:nvPr/>
        </p:nvSpPr>
        <p:spPr>
          <a:xfrm>
            <a:off x="4987636" y="63499"/>
            <a:ext cx="1108364" cy="10806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9" name="Picture 8"/>
          <p:cNvPicPr>
            <a:picLocks noChangeAspect="1"/>
          </p:cNvPicPr>
          <p:nvPr/>
        </p:nvPicPr>
        <p:blipFill>
          <a:blip r:embed="rId3"/>
          <a:stretch>
            <a:fillRect/>
          </a:stretch>
        </p:blipFill>
        <p:spPr>
          <a:xfrm>
            <a:off x="4835819" y="1209962"/>
            <a:ext cx="2027658" cy="1959045"/>
          </a:xfrm>
          <a:prstGeom prst="rect">
            <a:avLst/>
          </a:prstGeom>
        </p:spPr>
      </p:pic>
      <p:pic>
        <p:nvPicPr>
          <p:cNvPr id="10" name="Picture 9"/>
          <p:cNvPicPr>
            <a:picLocks noChangeAspect="1"/>
          </p:cNvPicPr>
          <p:nvPr/>
        </p:nvPicPr>
        <p:blipFill>
          <a:blip r:embed="rId4"/>
          <a:stretch>
            <a:fillRect/>
          </a:stretch>
        </p:blipFill>
        <p:spPr>
          <a:xfrm>
            <a:off x="9486605" y="159458"/>
            <a:ext cx="2705395" cy="1969394"/>
          </a:xfrm>
          <a:prstGeom prst="rect">
            <a:avLst/>
          </a:prstGeom>
        </p:spPr>
      </p:pic>
      <p:pic>
        <p:nvPicPr>
          <p:cNvPr id="11" name="Picture 10"/>
          <p:cNvPicPr>
            <a:picLocks noChangeAspect="1"/>
          </p:cNvPicPr>
          <p:nvPr/>
        </p:nvPicPr>
        <p:blipFill>
          <a:blip r:embed="rId5"/>
          <a:stretch>
            <a:fillRect/>
          </a:stretch>
        </p:blipFill>
        <p:spPr>
          <a:xfrm>
            <a:off x="6927270" y="2189484"/>
            <a:ext cx="2103302" cy="2176461"/>
          </a:xfrm>
          <a:prstGeom prst="rect">
            <a:avLst/>
          </a:prstGeom>
        </p:spPr>
      </p:pic>
      <p:pic>
        <p:nvPicPr>
          <p:cNvPr id="13" name="Picture 12"/>
          <p:cNvPicPr>
            <a:picLocks noChangeAspect="1"/>
          </p:cNvPicPr>
          <p:nvPr/>
        </p:nvPicPr>
        <p:blipFill>
          <a:blip r:embed="rId6"/>
          <a:stretch>
            <a:fillRect/>
          </a:stretch>
        </p:blipFill>
        <p:spPr>
          <a:xfrm>
            <a:off x="4835818" y="3094182"/>
            <a:ext cx="2059555" cy="1271763"/>
          </a:xfrm>
          <a:prstGeom prst="rect">
            <a:avLst/>
          </a:prstGeom>
        </p:spPr>
      </p:pic>
      <p:pic>
        <p:nvPicPr>
          <p:cNvPr id="14" name="Picture 13"/>
          <p:cNvPicPr>
            <a:picLocks noChangeAspect="1"/>
          </p:cNvPicPr>
          <p:nvPr/>
        </p:nvPicPr>
        <p:blipFill>
          <a:blip r:embed="rId7"/>
          <a:stretch>
            <a:fillRect/>
          </a:stretch>
        </p:blipFill>
        <p:spPr>
          <a:xfrm>
            <a:off x="9094365" y="2189484"/>
            <a:ext cx="2959089" cy="2176461"/>
          </a:xfrm>
          <a:prstGeom prst="rect">
            <a:avLst/>
          </a:prstGeom>
        </p:spPr>
      </p:pic>
      <p:pic>
        <p:nvPicPr>
          <p:cNvPr id="15" name="Picture 14"/>
          <p:cNvPicPr>
            <a:picLocks noChangeAspect="1"/>
          </p:cNvPicPr>
          <p:nvPr/>
        </p:nvPicPr>
        <p:blipFill>
          <a:blip r:embed="rId8"/>
          <a:stretch>
            <a:fillRect/>
          </a:stretch>
        </p:blipFill>
        <p:spPr>
          <a:xfrm>
            <a:off x="4835818" y="4426577"/>
            <a:ext cx="3550800" cy="2325205"/>
          </a:xfrm>
          <a:prstGeom prst="rect">
            <a:avLst/>
          </a:prstGeom>
        </p:spPr>
      </p:pic>
      <p:pic>
        <p:nvPicPr>
          <p:cNvPr id="16" name="Picture 15"/>
          <p:cNvPicPr>
            <a:picLocks noChangeAspect="1"/>
          </p:cNvPicPr>
          <p:nvPr/>
        </p:nvPicPr>
        <p:blipFill>
          <a:blip r:embed="rId9"/>
          <a:stretch>
            <a:fillRect/>
          </a:stretch>
        </p:blipFill>
        <p:spPr>
          <a:xfrm>
            <a:off x="8478983" y="4426577"/>
            <a:ext cx="3482108" cy="2325205"/>
          </a:xfrm>
          <a:prstGeom prst="rect">
            <a:avLst/>
          </a:prstGeom>
        </p:spPr>
      </p:pic>
    </p:spTree>
    <p:extLst>
      <p:ext uri="{BB962C8B-B14F-4D97-AF65-F5344CB8AC3E}">
        <p14:creationId xmlns:p14="http://schemas.microsoft.com/office/powerpoint/2010/main" val="2961857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4143" y="106218"/>
            <a:ext cx="3398039" cy="2018402"/>
          </a:xfrm>
          <a:prstGeom prst="rect">
            <a:avLst/>
          </a:prstGeom>
        </p:spPr>
      </p:pic>
      <p:pic>
        <p:nvPicPr>
          <p:cNvPr id="3" name="Picture 2"/>
          <p:cNvPicPr>
            <a:picLocks noChangeAspect="1"/>
          </p:cNvPicPr>
          <p:nvPr/>
        </p:nvPicPr>
        <p:blipFill>
          <a:blip r:embed="rId3"/>
          <a:stretch>
            <a:fillRect/>
          </a:stretch>
        </p:blipFill>
        <p:spPr>
          <a:xfrm>
            <a:off x="3685177" y="231038"/>
            <a:ext cx="2835696" cy="1883827"/>
          </a:xfrm>
          <a:prstGeom prst="rect">
            <a:avLst/>
          </a:prstGeom>
        </p:spPr>
      </p:pic>
      <p:pic>
        <p:nvPicPr>
          <p:cNvPr id="6" name="Picture 5"/>
          <p:cNvPicPr>
            <a:picLocks noChangeAspect="1"/>
          </p:cNvPicPr>
          <p:nvPr/>
        </p:nvPicPr>
        <p:blipFill>
          <a:blip r:embed="rId4"/>
          <a:stretch>
            <a:fillRect/>
          </a:stretch>
        </p:blipFill>
        <p:spPr>
          <a:xfrm>
            <a:off x="3662085" y="4480559"/>
            <a:ext cx="2729479" cy="2236124"/>
          </a:xfrm>
          <a:prstGeom prst="rect">
            <a:avLst/>
          </a:prstGeom>
        </p:spPr>
      </p:pic>
      <p:pic>
        <p:nvPicPr>
          <p:cNvPr id="7" name="Picture 6"/>
          <p:cNvPicPr>
            <a:picLocks noChangeAspect="1"/>
          </p:cNvPicPr>
          <p:nvPr/>
        </p:nvPicPr>
        <p:blipFill>
          <a:blip r:embed="rId5"/>
          <a:stretch>
            <a:fillRect/>
          </a:stretch>
        </p:blipFill>
        <p:spPr>
          <a:xfrm>
            <a:off x="204143" y="2198123"/>
            <a:ext cx="3398039" cy="2282435"/>
          </a:xfrm>
          <a:prstGeom prst="rect">
            <a:avLst/>
          </a:prstGeom>
        </p:spPr>
      </p:pic>
      <p:pic>
        <p:nvPicPr>
          <p:cNvPr id="8" name="Picture 7"/>
          <p:cNvPicPr>
            <a:picLocks noChangeAspect="1"/>
          </p:cNvPicPr>
          <p:nvPr/>
        </p:nvPicPr>
        <p:blipFill>
          <a:blip r:embed="rId6"/>
          <a:stretch>
            <a:fillRect/>
          </a:stretch>
        </p:blipFill>
        <p:spPr>
          <a:xfrm>
            <a:off x="6520873" y="184727"/>
            <a:ext cx="3103419" cy="1995312"/>
          </a:xfrm>
          <a:prstGeom prst="rect">
            <a:avLst/>
          </a:prstGeom>
        </p:spPr>
      </p:pic>
      <p:pic>
        <p:nvPicPr>
          <p:cNvPr id="9" name="Picture 8"/>
          <p:cNvPicPr>
            <a:picLocks noChangeAspect="1"/>
          </p:cNvPicPr>
          <p:nvPr/>
        </p:nvPicPr>
        <p:blipFill>
          <a:blip r:embed="rId7"/>
          <a:stretch>
            <a:fillRect/>
          </a:stretch>
        </p:blipFill>
        <p:spPr>
          <a:xfrm>
            <a:off x="297198" y="4480559"/>
            <a:ext cx="3304984" cy="2271223"/>
          </a:xfrm>
          <a:prstGeom prst="rect">
            <a:avLst/>
          </a:prstGeom>
        </p:spPr>
      </p:pic>
      <p:pic>
        <p:nvPicPr>
          <p:cNvPr id="10" name="Picture 9"/>
          <p:cNvPicPr>
            <a:picLocks noChangeAspect="1"/>
          </p:cNvPicPr>
          <p:nvPr/>
        </p:nvPicPr>
        <p:blipFill>
          <a:blip r:embed="rId8"/>
          <a:stretch>
            <a:fillRect/>
          </a:stretch>
        </p:blipFill>
        <p:spPr>
          <a:xfrm>
            <a:off x="6391564" y="2336801"/>
            <a:ext cx="5687144" cy="4414982"/>
          </a:xfrm>
          <a:prstGeom prst="rect">
            <a:avLst/>
          </a:prstGeom>
        </p:spPr>
      </p:pic>
      <p:pic>
        <p:nvPicPr>
          <p:cNvPr id="11" name="Picture 10"/>
          <p:cNvPicPr>
            <a:picLocks noChangeAspect="1"/>
          </p:cNvPicPr>
          <p:nvPr/>
        </p:nvPicPr>
        <p:blipFill>
          <a:blip r:embed="rId9"/>
          <a:stretch>
            <a:fillRect/>
          </a:stretch>
        </p:blipFill>
        <p:spPr>
          <a:xfrm>
            <a:off x="3662085" y="2220227"/>
            <a:ext cx="2600170" cy="2225233"/>
          </a:xfrm>
          <a:prstGeom prst="rect">
            <a:avLst/>
          </a:prstGeom>
        </p:spPr>
      </p:pic>
      <p:pic>
        <p:nvPicPr>
          <p:cNvPr id="12" name="Picture 11"/>
          <p:cNvPicPr>
            <a:picLocks noChangeAspect="1"/>
          </p:cNvPicPr>
          <p:nvPr/>
        </p:nvPicPr>
        <p:blipFill>
          <a:blip r:embed="rId10"/>
          <a:stretch>
            <a:fillRect/>
          </a:stretch>
        </p:blipFill>
        <p:spPr>
          <a:xfrm>
            <a:off x="9624292" y="184727"/>
            <a:ext cx="2454416" cy="1995312"/>
          </a:xfrm>
          <a:prstGeom prst="rect">
            <a:avLst/>
          </a:prstGeom>
        </p:spPr>
      </p:pic>
    </p:spTree>
    <p:extLst>
      <p:ext uri="{BB962C8B-B14F-4D97-AF65-F5344CB8AC3E}">
        <p14:creationId xmlns:p14="http://schemas.microsoft.com/office/powerpoint/2010/main" val="1981203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932218" cy="1320800"/>
          </a:xfrm>
          <a:solidFill>
            <a:schemeClr val="accent3"/>
          </a:solidFill>
          <a:ln w="76200">
            <a:solidFill>
              <a:srgbClr val="C00000"/>
            </a:solidFill>
          </a:ln>
        </p:spPr>
        <p:txBody>
          <a:bodyPr>
            <a:normAutofit fontScale="90000"/>
          </a:bodyPr>
          <a:lstStyle/>
          <a:p>
            <a:pPr algn="ctr"/>
            <a:r>
              <a:rPr lang="en-US" sz="4400" b="1" dirty="0"/>
              <a:t>Rituals on continuity &amp; interconnectedness</a:t>
            </a:r>
            <a:endParaRPr lang="en-ZA" sz="4400" b="1" dirty="0"/>
          </a:p>
        </p:txBody>
      </p:sp>
      <p:pic>
        <p:nvPicPr>
          <p:cNvPr id="5" name="Content Placeholder 4"/>
          <p:cNvPicPr>
            <a:picLocks noGrp="1" noChangeAspect="1"/>
          </p:cNvPicPr>
          <p:nvPr>
            <p:ph idx="1"/>
          </p:nvPr>
        </p:nvPicPr>
        <p:blipFill>
          <a:blip r:embed="rId2"/>
          <a:stretch>
            <a:fillRect/>
          </a:stretch>
        </p:blipFill>
        <p:spPr>
          <a:xfrm>
            <a:off x="4932218" y="-1"/>
            <a:ext cx="3391776" cy="2654777"/>
          </a:xfrm>
          <a:prstGeom prst="rect">
            <a:avLst/>
          </a:prstGeom>
        </p:spPr>
      </p:pic>
      <p:sp>
        <p:nvSpPr>
          <p:cNvPr id="4" name="Text Placeholder 3"/>
          <p:cNvSpPr>
            <a:spLocks noGrp="1"/>
          </p:cNvSpPr>
          <p:nvPr>
            <p:ph type="body" sz="half" idx="2"/>
          </p:nvPr>
        </p:nvSpPr>
        <p:spPr>
          <a:xfrm>
            <a:off x="0" y="1391920"/>
            <a:ext cx="4932218" cy="5466080"/>
          </a:xfrm>
          <a:solidFill>
            <a:srgbClr val="FFFF00"/>
          </a:solidFill>
          <a:ln w="76200">
            <a:solidFill>
              <a:srgbClr val="C00000"/>
            </a:solidFill>
          </a:ln>
        </p:spPr>
        <p:txBody>
          <a:bodyPr>
            <a:normAutofit fontScale="92500" lnSpcReduction="20000"/>
          </a:bodyPr>
          <a:lstStyle/>
          <a:p>
            <a:pPr marL="285750" indent="-285750">
              <a:buFont typeface="Arial" panose="020B0604020202020204" pitchFamily="34" charset="0"/>
              <a:buChar char="•"/>
            </a:pPr>
            <a:r>
              <a:rPr lang="en-US" sz="2400" dirty="0"/>
              <a:t>Birth – Reproduction is central hence the chevron decorative symbol in Nguni art</a:t>
            </a:r>
          </a:p>
          <a:p>
            <a:pPr marL="742950" lvl="1" indent="-285750">
              <a:buFont typeface="Arial" panose="020B0604020202020204" pitchFamily="34" charset="0"/>
              <a:buChar char="•"/>
            </a:pPr>
            <a:r>
              <a:rPr lang="en-US" sz="2400" dirty="0"/>
              <a:t>Always seeking for solutions to barrenness </a:t>
            </a:r>
          </a:p>
          <a:p>
            <a:pPr marL="285750" indent="-285750">
              <a:buFont typeface="Arial" panose="020B0604020202020204" pitchFamily="34" charset="0"/>
              <a:buChar char="•"/>
            </a:pPr>
            <a:r>
              <a:rPr lang="en-US" sz="2400" dirty="0"/>
              <a:t>Puberty – celebrated e.g. </a:t>
            </a:r>
            <a:r>
              <a:rPr lang="en-US" sz="2400" dirty="0" err="1"/>
              <a:t>Umkhosi</a:t>
            </a:r>
            <a:r>
              <a:rPr lang="en-US" sz="2400" dirty="0"/>
              <a:t> </a:t>
            </a:r>
            <a:r>
              <a:rPr lang="en-US" sz="2400" dirty="0" err="1"/>
              <a:t>womhlanga</a:t>
            </a:r>
            <a:endParaRPr lang="en-US" sz="2400" dirty="0"/>
          </a:p>
          <a:p>
            <a:pPr marL="285750" indent="-285750">
              <a:buFont typeface="Arial" panose="020B0604020202020204" pitchFamily="34" charset="0"/>
              <a:buChar char="•"/>
            </a:pPr>
            <a:r>
              <a:rPr lang="en-US" sz="2400" dirty="0"/>
              <a:t>Death </a:t>
            </a:r>
          </a:p>
          <a:p>
            <a:pPr marL="742950" lvl="1" indent="-285750">
              <a:buFont typeface="Arial" panose="020B0604020202020204" pitchFamily="34" charset="0"/>
              <a:buChar char="•"/>
            </a:pPr>
            <a:r>
              <a:rPr lang="en-US" sz="2400" dirty="0"/>
              <a:t>Is not the end of life – going back to ancestors</a:t>
            </a:r>
          </a:p>
          <a:p>
            <a:pPr marL="742950" lvl="1" indent="-285750">
              <a:buFont typeface="Arial" panose="020B0604020202020204" pitchFamily="34" charset="0"/>
              <a:buChar char="•"/>
            </a:pPr>
            <a:r>
              <a:rPr lang="en-ZA" sz="2400" dirty="0"/>
              <a:t>Ukubuyisa –to bring back/to bring home</a:t>
            </a:r>
          </a:p>
          <a:p>
            <a:pPr marL="742950" lvl="1" indent="-285750">
              <a:buFont typeface="Arial" panose="020B0604020202020204" pitchFamily="34" charset="0"/>
              <a:buChar char="•"/>
            </a:pPr>
            <a:r>
              <a:rPr lang="en-ZA" sz="2400" dirty="0" err="1"/>
              <a:t>Ukutshala</a:t>
            </a:r>
            <a:r>
              <a:rPr lang="en-ZA" sz="2400" dirty="0"/>
              <a:t>/</a:t>
            </a:r>
            <a:r>
              <a:rPr lang="en-ZA" sz="2400" dirty="0" err="1"/>
              <a:t>Ukutyala</a:t>
            </a:r>
            <a:r>
              <a:rPr lang="en-ZA" sz="2400" dirty="0"/>
              <a:t> –Planting/sowing</a:t>
            </a:r>
          </a:p>
          <a:p>
            <a:pPr marL="742950" lvl="1" indent="-285750">
              <a:buFont typeface="Arial" panose="020B0604020202020204" pitchFamily="34" charset="0"/>
              <a:buChar char="•"/>
            </a:pPr>
            <a:r>
              <a:rPr lang="en-ZA" sz="2400" dirty="0"/>
              <a:t>Ukufihla – concealing</a:t>
            </a:r>
          </a:p>
          <a:p>
            <a:pPr marL="742950" lvl="1" indent="-285750">
              <a:buFont typeface="Arial" panose="020B0604020202020204" pitchFamily="34" charset="0"/>
              <a:buChar char="•"/>
            </a:pPr>
            <a:r>
              <a:rPr lang="en-ZA" sz="2400" dirty="0" err="1"/>
              <a:t>Ukubeka</a:t>
            </a:r>
            <a:r>
              <a:rPr lang="en-ZA" sz="2400" dirty="0"/>
              <a:t> - keeping </a:t>
            </a:r>
          </a:p>
          <a:p>
            <a:pPr marL="285750" indent="-285750">
              <a:buFont typeface="Arial" panose="020B0604020202020204" pitchFamily="34" charset="0"/>
              <a:buChar char="•"/>
            </a:pPr>
            <a:r>
              <a:rPr lang="en-ZA" sz="2400" dirty="0"/>
              <a:t>Amadlozi or abaphansi or ithunzi or izinyanya – ancestors</a:t>
            </a:r>
          </a:p>
          <a:p>
            <a:endParaRPr lang="en-ZA" dirty="0"/>
          </a:p>
        </p:txBody>
      </p:sp>
      <p:pic>
        <p:nvPicPr>
          <p:cNvPr id="6" name="Picture 5"/>
          <p:cNvPicPr>
            <a:picLocks noChangeAspect="1"/>
          </p:cNvPicPr>
          <p:nvPr/>
        </p:nvPicPr>
        <p:blipFill>
          <a:blip r:embed="rId3"/>
          <a:stretch>
            <a:fillRect/>
          </a:stretch>
        </p:blipFill>
        <p:spPr>
          <a:xfrm>
            <a:off x="8343172" y="0"/>
            <a:ext cx="3829651" cy="2733040"/>
          </a:xfrm>
          <a:prstGeom prst="rect">
            <a:avLst/>
          </a:prstGeom>
        </p:spPr>
      </p:pic>
      <p:pic>
        <p:nvPicPr>
          <p:cNvPr id="7" name="Picture 6"/>
          <p:cNvPicPr>
            <a:picLocks noChangeAspect="1"/>
          </p:cNvPicPr>
          <p:nvPr/>
        </p:nvPicPr>
        <p:blipFill>
          <a:blip r:embed="rId4"/>
          <a:stretch>
            <a:fillRect/>
          </a:stretch>
        </p:blipFill>
        <p:spPr>
          <a:xfrm>
            <a:off x="4932218" y="2654778"/>
            <a:ext cx="3829652" cy="4203221"/>
          </a:xfrm>
          <a:prstGeom prst="rect">
            <a:avLst/>
          </a:prstGeom>
        </p:spPr>
      </p:pic>
      <p:pic>
        <p:nvPicPr>
          <p:cNvPr id="8" name="Picture 7"/>
          <p:cNvPicPr>
            <a:picLocks noChangeAspect="1"/>
          </p:cNvPicPr>
          <p:nvPr/>
        </p:nvPicPr>
        <p:blipFill>
          <a:blip r:embed="rId5"/>
          <a:stretch>
            <a:fillRect/>
          </a:stretch>
        </p:blipFill>
        <p:spPr>
          <a:xfrm>
            <a:off x="8761870" y="2733040"/>
            <a:ext cx="3430131" cy="4124959"/>
          </a:xfrm>
          <a:prstGeom prst="rect">
            <a:avLst/>
          </a:prstGeom>
        </p:spPr>
      </p:pic>
    </p:spTree>
    <p:extLst>
      <p:ext uri="{BB962C8B-B14F-4D97-AF65-F5344CB8AC3E}">
        <p14:creationId xmlns:p14="http://schemas.microsoft.com/office/powerpoint/2010/main" val="1256073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02328"/>
          </a:xfrm>
          <a:solidFill>
            <a:schemeClr val="accent2"/>
          </a:solidFill>
          <a:ln w="76200">
            <a:solidFill>
              <a:srgbClr val="C00000"/>
            </a:solidFill>
          </a:ln>
        </p:spPr>
        <p:txBody>
          <a:bodyPr/>
          <a:lstStyle/>
          <a:p>
            <a:pPr algn="ctr"/>
            <a:r>
              <a:rPr lang="en-US" b="1" dirty="0"/>
              <a:t>Communitarian Interconnectedness &amp; pastoral implications</a:t>
            </a:r>
            <a:endParaRPr lang="en-ZA" b="1" dirty="0"/>
          </a:p>
        </p:txBody>
      </p:sp>
      <p:sp>
        <p:nvSpPr>
          <p:cNvPr id="3" name="Content Placeholder 2"/>
          <p:cNvSpPr>
            <a:spLocks noGrp="1"/>
          </p:cNvSpPr>
          <p:nvPr>
            <p:ph idx="1"/>
          </p:nvPr>
        </p:nvSpPr>
        <p:spPr>
          <a:xfrm>
            <a:off x="0" y="1412240"/>
            <a:ext cx="12192000" cy="5445760"/>
          </a:xfrm>
          <a:solidFill>
            <a:srgbClr val="92D050"/>
          </a:solidFill>
          <a:ln w="76200">
            <a:solidFill>
              <a:srgbClr val="C00000"/>
            </a:solidFill>
          </a:ln>
        </p:spPr>
        <p:txBody>
          <a:bodyPr>
            <a:normAutofit lnSpcReduction="10000"/>
          </a:bodyPr>
          <a:lstStyle/>
          <a:p>
            <a:r>
              <a:rPr lang="en-US" dirty="0"/>
              <a:t>An injury to one is an injury to all (</a:t>
            </a:r>
            <a:r>
              <a:rPr lang="en-US" dirty="0" err="1"/>
              <a:t>inja</a:t>
            </a:r>
            <a:r>
              <a:rPr lang="en-US" dirty="0"/>
              <a:t> one </a:t>
            </a:r>
            <a:r>
              <a:rPr lang="en-US" dirty="0" err="1"/>
              <a:t>inja</a:t>
            </a:r>
            <a:r>
              <a:rPr lang="en-US" dirty="0"/>
              <a:t> all)</a:t>
            </a:r>
          </a:p>
          <a:p>
            <a:r>
              <a:rPr lang="en-US" dirty="0"/>
              <a:t>What affects the community at the physical level is connected to the spiritual (imimoya both evil spirits and holy spirits)</a:t>
            </a:r>
          </a:p>
          <a:p>
            <a:r>
              <a:rPr lang="en-US" dirty="0"/>
              <a:t>The living are connected to each other, to nature and to the spirit world</a:t>
            </a:r>
          </a:p>
          <a:p>
            <a:r>
              <a:rPr lang="en-US" dirty="0"/>
              <a:t>The church community is intricately inseparably connected to the rest of the community where it is located and beyond</a:t>
            </a:r>
          </a:p>
          <a:p>
            <a:r>
              <a:rPr lang="en-US" dirty="0"/>
              <a:t>The community of the living is connected to the community of the departed</a:t>
            </a:r>
          </a:p>
          <a:p>
            <a:r>
              <a:rPr lang="en-US" dirty="0"/>
              <a:t>The Nguni are traditionally concerned  about the wellbeing of the departed as they are still part of the cycle of the endlessness of human life. All saints Sunday , tombstone unveiling, easter rituals at the graveyard help Christians remember/reconnect with the departed</a:t>
            </a:r>
          </a:p>
          <a:p>
            <a:r>
              <a:rPr lang="en-US" dirty="0"/>
              <a:t>Pastoral care therefore means responding to the interconnected community of those in the church and outside of the church. </a:t>
            </a:r>
            <a:endParaRPr lang="en-ZA" dirty="0"/>
          </a:p>
        </p:txBody>
      </p:sp>
    </p:spTree>
    <p:extLst>
      <p:ext uri="{BB962C8B-B14F-4D97-AF65-F5344CB8AC3E}">
        <p14:creationId xmlns:p14="http://schemas.microsoft.com/office/powerpoint/2010/main" val="2923829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6A1-11CD-8814-F025-5C7771D4FB4A}"/>
              </a:ext>
            </a:extLst>
          </p:cNvPr>
          <p:cNvSpPr>
            <a:spLocks noGrp="1"/>
          </p:cNvSpPr>
          <p:nvPr>
            <p:ph type="title"/>
          </p:nvPr>
        </p:nvSpPr>
        <p:spPr>
          <a:xfrm>
            <a:off x="0" y="1"/>
            <a:ext cx="12192000" cy="681036"/>
          </a:xfrm>
          <a:solidFill>
            <a:schemeClr val="accent4">
              <a:lumMod val="40000"/>
              <a:lumOff val="60000"/>
            </a:schemeClr>
          </a:solidFill>
          <a:ln w="76200">
            <a:solidFill>
              <a:schemeClr val="tx1"/>
            </a:solidFill>
          </a:ln>
        </p:spPr>
        <p:txBody>
          <a:bodyPr>
            <a:normAutofit fontScale="90000"/>
          </a:bodyPr>
          <a:lstStyle/>
          <a:p>
            <a:pPr algn="ctr"/>
            <a:r>
              <a:rPr lang="en-US" dirty="0"/>
              <a:t>Public Pastoral care by community-based elders</a:t>
            </a:r>
            <a:endParaRPr lang="en-ZA" dirty="0"/>
          </a:p>
        </p:txBody>
      </p:sp>
      <p:sp>
        <p:nvSpPr>
          <p:cNvPr id="3" name="Content Placeholder 2">
            <a:extLst>
              <a:ext uri="{FF2B5EF4-FFF2-40B4-BE49-F238E27FC236}">
                <a16:creationId xmlns:a16="http://schemas.microsoft.com/office/drawing/2014/main" id="{C5B34E7D-667A-32D2-3775-E76B19189BA3}"/>
              </a:ext>
            </a:extLst>
          </p:cNvPr>
          <p:cNvSpPr>
            <a:spLocks noGrp="1"/>
          </p:cNvSpPr>
          <p:nvPr>
            <p:ph idx="1"/>
          </p:nvPr>
        </p:nvSpPr>
        <p:spPr>
          <a:xfrm>
            <a:off x="0" y="772160"/>
            <a:ext cx="12192000" cy="6085839"/>
          </a:xfrm>
          <a:solidFill>
            <a:srgbClr val="FFFF00"/>
          </a:solidFill>
          <a:ln w="76200">
            <a:solidFill>
              <a:schemeClr val="tx1"/>
            </a:solidFill>
          </a:ln>
        </p:spPr>
        <p:txBody>
          <a:bodyPr>
            <a:normAutofit fontScale="77500" lnSpcReduction="20000"/>
          </a:bodyPr>
          <a:lstStyle/>
          <a:p>
            <a:r>
              <a:rPr lang="en-US" dirty="0"/>
              <a:t>The volume of work for pastoral are care givers is insurmountable hence the need for laity to participate in pastoral care</a:t>
            </a:r>
          </a:p>
          <a:p>
            <a:r>
              <a:rPr lang="en-US" dirty="0"/>
              <a:t>They are named differently as per context – local preachers, lay leaders, elders, preachers, pastoral care givers, home based care givers, sub-deacons, brothers/sisters</a:t>
            </a:r>
          </a:p>
          <a:p>
            <a:r>
              <a:rPr lang="en-US" dirty="0"/>
              <a:t>I offer CPE (Clinical Pastoral Care) training for 100 hours with some hospital experience to these helpers. A variety of churches sponsor their laity for the CPE so their lay pastoral helpers can offer meaningful pastoral presence to the sick, traumatized and the bereaved or any other pastoral need. Some conduct Sunday services and funerals in the absence of the ordained pastor</a:t>
            </a:r>
          </a:p>
          <a:p>
            <a:r>
              <a:rPr lang="en-US" dirty="0"/>
              <a:t> They are trained on basics such as listening, responding, ministry of presence, verbatim reports and analysis, keeping records, confidentiality, use of prayer and biblical texts, some counselling skills, sermons/homiletics, emotional intelligence and  pastoral conversations grounded in love, empathy and human vulnerability </a:t>
            </a:r>
          </a:p>
          <a:p>
            <a:r>
              <a:rPr lang="en-US" dirty="0"/>
              <a:t>They are trained on the skill of how to make referrals mainly to the pastor on complicated cases, but also to other helping professions such as psychologists, social workers, educators and police</a:t>
            </a:r>
          </a:p>
          <a:p>
            <a:r>
              <a:rPr lang="en-US" dirty="0"/>
              <a:t>Normal we train church members who are already skilled in some way such as teachers, social workers, legal practitioners, nurses/medical doctors, psychologists, police officers and academics. These belong </a:t>
            </a:r>
            <a:r>
              <a:rPr lang="en-US" dirty="0" err="1"/>
              <a:t>ti</a:t>
            </a:r>
            <a:r>
              <a:rPr lang="en-US" dirty="0"/>
              <a:t> the community and they understand the cultural dynamics of the interconnectedness in the community</a:t>
            </a:r>
          </a:p>
          <a:p>
            <a:r>
              <a:rPr lang="en-US" dirty="0"/>
              <a:t>This is a way of equipping community members to offer pastoral care to other community members as ordained ministers alone cannot be able to meet the demands of their big congregations and the connected communities because of the </a:t>
            </a:r>
            <a:r>
              <a:rPr lang="en-US" dirty="0" err="1"/>
              <a:t>inja</a:t>
            </a:r>
            <a:r>
              <a:rPr lang="en-US" dirty="0"/>
              <a:t> one </a:t>
            </a:r>
            <a:r>
              <a:rPr lang="en-US" dirty="0" err="1"/>
              <a:t>inja</a:t>
            </a:r>
            <a:r>
              <a:rPr lang="en-US" dirty="0"/>
              <a:t> all</a:t>
            </a:r>
            <a:endParaRPr lang="en-ZA" dirty="0"/>
          </a:p>
        </p:txBody>
      </p:sp>
    </p:spTree>
    <p:extLst>
      <p:ext uri="{BB962C8B-B14F-4D97-AF65-F5344CB8AC3E}">
        <p14:creationId xmlns:p14="http://schemas.microsoft.com/office/powerpoint/2010/main" val="3745214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535D5-4F4F-910F-F2D0-51DB3E7A5499}"/>
              </a:ext>
            </a:extLst>
          </p:cNvPr>
          <p:cNvSpPr>
            <a:spLocks noGrp="1"/>
          </p:cNvSpPr>
          <p:nvPr>
            <p:ph type="title"/>
          </p:nvPr>
        </p:nvSpPr>
        <p:spPr>
          <a:xfrm>
            <a:off x="0" y="1"/>
            <a:ext cx="12192000" cy="1619568"/>
          </a:xfrm>
          <a:solidFill>
            <a:srgbClr val="FFFF00"/>
          </a:solidFill>
          <a:ln w="76200">
            <a:solidFill>
              <a:schemeClr val="tx1"/>
            </a:solidFill>
          </a:ln>
        </p:spPr>
        <p:txBody>
          <a:bodyPr>
            <a:normAutofit fontScale="90000"/>
          </a:bodyPr>
          <a:lstStyle/>
          <a:p>
            <a:pPr algn="ctr"/>
            <a:r>
              <a:rPr lang="en-ZA" sz="7300" b="1" dirty="0"/>
              <a:t>Discussion points</a:t>
            </a:r>
            <a:r>
              <a:rPr lang="en-ZA" dirty="0"/>
              <a:t/>
            </a:r>
            <a:br>
              <a:rPr lang="en-ZA" dirty="0"/>
            </a:br>
            <a:endParaRPr lang="en-ZA" dirty="0"/>
          </a:p>
        </p:txBody>
      </p:sp>
      <p:sp>
        <p:nvSpPr>
          <p:cNvPr id="3" name="Content Placeholder 2">
            <a:extLst>
              <a:ext uri="{FF2B5EF4-FFF2-40B4-BE49-F238E27FC236}">
                <a16:creationId xmlns:a16="http://schemas.microsoft.com/office/drawing/2014/main" id="{64D30DFB-2E97-66E9-45AF-558E4AB3326F}"/>
              </a:ext>
            </a:extLst>
          </p:cNvPr>
          <p:cNvSpPr>
            <a:spLocks noGrp="1"/>
          </p:cNvSpPr>
          <p:nvPr>
            <p:ph idx="1"/>
          </p:nvPr>
        </p:nvSpPr>
        <p:spPr>
          <a:xfrm>
            <a:off x="0" y="1825624"/>
            <a:ext cx="12192000" cy="5032375"/>
          </a:xfrm>
          <a:solidFill>
            <a:schemeClr val="accent1"/>
          </a:solidFill>
          <a:ln w="76200">
            <a:solidFill>
              <a:schemeClr val="tx1"/>
            </a:solidFill>
          </a:ln>
        </p:spPr>
        <p:txBody>
          <a:bodyPr/>
          <a:lstStyle/>
          <a:p>
            <a:r>
              <a:rPr lang="en-US" sz="4800" dirty="0"/>
              <a:t>Public pastoral care praxis resonates with the Nguni Isintu values and principles. Discuss</a:t>
            </a:r>
          </a:p>
          <a:p>
            <a:r>
              <a:rPr lang="en-US" sz="4800" dirty="0"/>
              <a:t>What are the challenges facing the church in attempting to do public pastoral care?</a:t>
            </a:r>
          </a:p>
          <a:p>
            <a:endParaRPr lang="en-ZA" dirty="0"/>
          </a:p>
        </p:txBody>
      </p:sp>
    </p:spTree>
    <p:extLst>
      <p:ext uri="{BB962C8B-B14F-4D97-AF65-F5344CB8AC3E}">
        <p14:creationId xmlns:p14="http://schemas.microsoft.com/office/powerpoint/2010/main" val="2606066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CAA32-C653-3DC7-2FAD-7C2B9CDDBC16}"/>
              </a:ext>
            </a:extLst>
          </p:cNvPr>
          <p:cNvSpPr>
            <a:spLocks noGrp="1"/>
          </p:cNvSpPr>
          <p:nvPr>
            <p:ph type="title"/>
          </p:nvPr>
        </p:nvSpPr>
        <p:spPr>
          <a:xfrm>
            <a:off x="0" y="1"/>
            <a:ext cx="12192000" cy="1127759"/>
          </a:xfrm>
          <a:solidFill>
            <a:schemeClr val="bg2">
              <a:lumMod val="75000"/>
            </a:schemeClr>
          </a:solidFill>
          <a:ln w="76200">
            <a:solidFill>
              <a:srgbClr val="FF0000"/>
            </a:solidFill>
          </a:ln>
        </p:spPr>
        <p:txBody>
          <a:bodyPr>
            <a:normAutofit/>
          </a:bodyPr>
          <a:lstStyle/>
          <a:p>
            <a:pPr algn="ctr"/>
            <a:r>
              <a:rPr lang="en-ZA" sz="6000" b="1" dirty="0"/>
              <a:t>Pastoral care praxis</a:t>
            </a:r>
          </a:p>
        </p:txBody>
      </p:sp>
      <p:sp>
        <p:nvSpPr>
          <p:cNvPr id="3" name="Content Placeholder 2">
            <a:extLst>
              <a:ext uri="{FF2B5EF4-FFF2-40B4-BE49-F238E27FC236}">
                <a16:creationId xmlns:a16="http://schemas.microsoft.com/office/drawing/2014/main" id="{35F31893-378C-B030-AF62-B5B893FFB14F}"/>
              </a:ext>
            </a:extLst>
          </p:cNvPr>
          <p:cNvSpPr>
            <a:spLocks noGrp="1"/>
          </p:cNvSpPr>
          <p:nvPr>
            <p:ph idx="1"/>
          </p:nvPr>
        </p:nvSpPr>
        <p:spPr>
          <a:xfrm>
            <a:off x="0" y="1280160"/>
            <a:ext cx="12192000" cy="5577840"/>
          </a:xfrm>
          <a:solidFill>
            <a:srgbClr val="FFFF00"/>
          </a:solidFill>
          <a:ln w="76200">
            <a:solidFill>
              <a:schemeClr val="tx1"/>
            </a:solidFill>
          </a:ln>
        </p:spPr>
        <p:txBody>
          <a:bodyPr>
            <a:normAutofit lnSpcReduction="10000"/>
          </a:bodyPr>
          <a:lstStyle/>
          <a:p>
            <a:r>
              <a:rPr lang="en-ZA" dirty="0"/>
              <a:t>Pastoral care is shepherding –ukwalusa in my Ndebele Nguni language(s)</a:t>
            </a:r>
          </a:p>
          <a:p>
            <a:r>
              <a:rPr lang="en-ZA" dirty="0"/>
              <a:t>Praxis is application or practice of pastoral care with methodological consideration for contextual realties. Well thought out practice and application. It should be a cycle of application, theory (thinking) and application</a:t>
            </a:r>
          </a:p>
          <a:p>
            <a:r>
              <a:rPr lang="en-ZA" dirty="0"/>
              <a:t>Pastoral care is the ministry of liberation by pastoral caregivers to people in a variety of bondages through counselling, diaconia and education</a:t>
            </a:r>
          </a:p>
          <a:p>
            <a:r>
              <a:rPr lang="en-ZA" dirty="0"/>
              <a:t>Practical demonstration in response to need through love, empathy and compassion representative figures representing God’s love, the church community and the power of the Christ and the Holy Spirit</a:t>
            </a:r>
          </a:p>
          <a:p>
            <a:r>
              <a:rPr lang="en-ZA" dirty="0"/>
              <a:t>Seeks to help in developing coping mechanisms through diaconia and pastoral conversations</a:t>
            </a:r>
          </a:p>
          <a:p>
            <a:r>
              <a:rPr lang="en-ZA" dirty="0"/>
              <a:t>The pastoral caregiver is held in high esteem as he/she represent the presence of God has access to what the ordinary person cannot access just as spirit mediums would speak on behalf of the Gods</a:t>
            </a:r>
          </a:p>
          <a:p>
            <a:endParaRPr lang="en-ZA" dirty="0"/>
          </a:p>
        </p:txBody>
      </p:sp>
    </p:spTree>
    <p:extLst>
      <p:ext uri="{BB962C8B-B14F-4D97-AF65-F5344CB8AC3E}">
        <p14:creationId xmlns:p14="http://schemas.microsoft.com/office/powerpoint/2010/main" val="706588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9B533-01F0-2CF3-B9A9-32BF47C1B1B1}"/>
              </a:ext>
            </a:extLst>
          </p:cNvPr>
          <p:cNvSpPr>
            <a:spLocks noGrp="1"/>
          </p:cNvSpPr>
          <p:nvPr>
            <p:ph type="title"/>
          </p:nvPr>
        </p:nvSpPr>
        <p:spPr>
          <a:xfrm>
            <a:off x="0" y="1"/>
            <a:ext cx="12192000" cy="1690688"/>
          </a:xfrm>
          <a:solidFill>
            <a:schemeClr val="accent2"/>
          </a:solidFill>
          <a:ln w="76200">
            <a:solidFill>
              <a:schemeClr val="tx1"/>
            </a:solidFill>
          </a:ln>
        </p:spPr>
        <p:txBody>
          <a:bodyPr/>
          <a:lstStyle/>
          <a:p>
            <a:pPr algn="ctr"/>
            <a:r>
              <a:rPr lang="en-ZA" b="1" dirty="0"/>
              <a:t>Community –A community is:</a:t>
            </a:r>
          </a:p>
        </p:txBody>
      </p:sp>
      <p:sp>
        <p:nvSpPr>
          <p:cNvPr id="3" name="Content Placeholder 2">
            <a:extLst>
              <a:ext uri="{FF2B5EF4-FFF2-40B4-BE49-F238E27FC236}">
                <a16:creationId xmlns:a16="http://schemas.microsoft.com/office/drawing/2014/main" id="{F4E67180-0D4F-0AC0-CAF2-437BF68F626E}"/>
              </a:ext>
            </a:extLst>
          </p:cNvPr>
          <p:cNvSpPr>
            <a:spLocks noGrp="1"/>
          </p:cNvSpPr>
          <p:nvPr>
            <p:ph idx="1"/>
          </p:nvPr>
        </p:nvSpPr>
        <p:spPr>
          <a:xfrm>
            <a:off x="0" y="1825625"/>
            <a:ext cx="12192000" cy="5032374"/>
          </a:xfrm>
          <a:solidFill>
            <a:srgbClr val="00B0F0"/>
          </a:solidFill>
          <a:ln w="76200">
            <a:solidFill>
              <a:schemeClr val="tx1"/>
            </a:solidFill>
          </a:ln>
        </p:spPr>
        <p:txBody>
          <a:bodyPr>
            <a:normAutofit lnSpcReduction="10000"/>
          </a:bodyPr>
          <a:lstStyle/>
          <a:p>
            <a:r>
              <a:rPr lang="en-US" dirty="0"/>
              <a:t>a collection of people who interact with one another and whose common interest or characteristics gives them a sense of unity and belonging such as church, political party, language, culture and or </a:t>
            </a:r>
          </a:p>
          <a:p>
            <a:r>
              <a:rPr lang="en-US" dirty="0"/>
              <a:t>a group of people in defined geographical area with some shared identity, values, norms, communication and supporting behaviors</a:t>
            </a:r>
          </a:p>
          <a:p>
            <a:r>
              <a:rPr lang="en-US" dirty="0"/>
              <a:t>a collection of people, although they are widely scattered geographically, can have an interest or goal that binds the members-together - common interest community.</a:t>
            </a:r>
          </a:p>
          <a:p>
            <a:pPr lvl="1"/>
            <a:r>
              <a:rPr lang="en-US" dirty="0"/>
              <a:t>Such can be local, national, continental or global. These can meet through emails, physical, zoom/teams, Facebook, etc.</a:t>
            </a:r>
          </a:p>
          <a:p>
            <a:pPr lvl="1"/>
            <a:r>
              <a:rPr lang="en-US" dirty="0"/>
              <a:t>Church community, LGBTQ community, refugee community, etc. </a:t>
            </a:r>
          </a:p>
          <a:p>
            <a:r>
              <a:rPr lang="en-US" dirty="0"/>
              <a:t>Let me use the –Isintu based Nguni community as an example of what community is and how it affects pastoral care</a:t>
            </a:r>
          </a:p>
          <a:p>
            <a:pPr lvl="1"/>
            <a:endParaRPr lang="en-ZA" dirty="0"/>
          </a:p>
        </p:txBody>
      </p:sp>
    </p:spTree>
    <p:extLst>
      <p:ext uri="{BB962C8B-B14F-4D97-AF65-F5344CB8AC3E}">
        <p14:creationId xmlns:p14="http://schemas.microsoft.com/office/powerpoint/2010/main" val="3521497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943600" cy="1209040"/>
          </a:xfrm>
          <a:solidFill>
            <a:schemeClr val="accent2">
              <a:lumMod val="40000"/>
              <a:lumOff val="60000"/>
            </a:schemeClr>
          </a:solidFill>
          <a:ln w="76200">
            <a:solidFill>
              <a:srgbClr val="C00000"/>
            </a:solidFill>
          </a:ln>
        </p:spPr>
        <p:txBody>
          <a:bodyPr>
            <a:noAutofit/>
          </a:bodyPr>
          <a:lstStyle/>
          <a:p>
            <a:pPr algn="ctr"/>
            <a:r>
              <a:rPr lang="en-US" sz="4400" b="1" dirty="0"/>
              <a:t>Nguni </a:t>
            </a:r>
            <a:br>
              <a:rPr lang="en-US" sz="4400" b="1" dirty="0"/>
            </a:br>
            <a:r>
              <a:rPr lang="en-US" sz="4400" b="1" dirty="0"/>
              <a:t>Language &amp; Location</a:t>
            </a:r>
            <a:endParaRPr lang="en-ZA" sz="4400" b="1" dirty="0"/>
          </a:p>
        </p:txBody>
      </p:sp>
      <p:pic>
        <p:nvPicPr>
          <p:cNvPr id="5" name="Content Placeholder 4"/>
          <p:cNvPicPr>
            <a:picLocks noGrp="1" noChangeAspect="1"/>
          </p:cNvPicPr>
          <p:nvPr>
            <p:ph idx="1"/>
          </p:nvPr>
        </p:nvPicPr>
        <p:blipFill>
          <a:blip r:embed="rId2"/>
          <a:stretch>
            <a:fillRect/>
          </a:stretch>
        </p:blipFill>
        <p:spPr>
          <a:xfrm>
            <a:off x="6096000" y="0"/>
            <a:ext cx="6096000" cy="6858000"/>
          </a:xfrm>
          <a:prstGeom prst="rect">
            <a:avLst/>
          </a:prstGeom>
          <a:ln w="76200">
            <a:solidFill>
              <a:srgbClr val="C00000"/>
            </a:solidFill>
          </a:ln>
        </p:spPr>
      </p:pic>
      <p:sp>
        <p:nvSpPr>
          <p:cNvPr id="4" name="Text Placeholder 3"/>
          <p:cNvSpPr>
            <a:spLocks noGrp="1"/>
          </p:cNvSpPr>
          <p:nvPr>
            <p:ph type="body" sz="half" idx="2"/>
          </p:nvPr>
        </p:nvSpPr>
        <p:spPr>
          <a:xfrm>
            <a:off x="0" y="1310640"/>
            <a:ext cx="5943599" cy="5547360"/>
          </a:xfrm>
          <a:solidFill>
            <a:schemeClr val="accent4">
              <a:lumMod val="60000"/>
              <a:lumOff val="40000"/>
            </a:schemeClr>
          </a:solidFill>
          <a:ln w="76200">
            <a:solidFill>
              <a:srgbClr val="C00000"/>
            </a:solidFill>
          </a:ln>
        </p:spPr>
        <p:txBody>
          <a:bodyPr>
            <a:normAutofit fontScale="92500"/>
          </a:bodyPr>
          <a:lstStyle/>
          <a:p>
            <a:pPr marL="285750" indent="-285750">
              <a:buFont typeface="Arial" panose="020B0604020202020204" pitchFamily="34" charset="0"/>
              <a:buChar char="•"/>
            </a:pPr>
            <a:r>
              <a:rPr lang="en-US" sz="2800" b="1" dirty="0"/>
              <a:t>Languages</a:t>
            </a:r>
          </a:p>
          <a:p>
            <a:pPr marL="742950" lvl="1" indent="-285750">
              <a:buFont typeface="Courier New" panose="02070309020205020404" pitchFamily="49" charset="0"/>
              <a:buChar char="o"/>
            </a:pPr>
            <a:r>
              <a:rPr lang="en-US" sz="2400" dirty="0"/>
              <a:t>Zulu, Xhosa, Ndebele and Swati</a:t>
            </a:r>
          </a:p>
          <a:p>
            <a:pPr marL="285750" indent="-285750">
              <a:buFont typeface="Arial" panose="020B0604020202020204" pitchFamily="34" charset="0"/>
              <a:buChar char="•"/>
            </a:pPr>
            <a:r>
              <a:rPr lang="en-US" sz="2800" b="1" dirty="0"/>
              <a:t>South Africa </a:t>
            </a:r>
          </a:p>
          <a:p>
            <a:pPr marL="800100" lvl="1" indent="-342900">
              <a:buFont typeface="Courier New" panose="02070309020205020404" pitchFamily="49" charset="0"/>
              <a:buChar char="o"/>
            </a:pPr>
            <a:r>
              <a:rPr lang="en-US" sz="2200" dirty="0"/>
              <a:t>Zulu, Xhosa, Ndebele and Swati</a:t>
            </a:r>
          </a:p>
          <a:p>
            <a:pPr marL="457200" indent="-457200">
              <a:buFont typeface="Arial" panose="020B0604020202020204" pitchFamily="34" charset="0"/>
              <a:buChar char="•"/>
            </a:pPr>
            <a:r>
              <a:rPr lang="en-US" sz="2800" b="1" dirty="0"/>
              <a:t>Zimbabwe</a:t>
            </a:r>
          </a:p>
          <a:p>
            <a:pPr marL="800100" lvl="1" indent="-342900">
              <a:buFont typeface="Courier New" panose="02070309020205020404" pitchFamily="49" charset="0"/>
              <a:buChar char="o"/>
            </a:pPr>
            <a:r>
              <a:rPr lang="en-ZA" sz="2200" dirty="0"/>
              <a:t>Zulu, Xhosa, Ndebele </a:t>
            </a:r>
          </a:p>
          <a:p>
            <a:pPr marL="457200" indent="-457200">
              <a:buFont typeface="Arial" panose="020B0604020202020204" pitchFamily="34" charset="0"/>
              <a:buChar char="•"/>
            </a:pPr>
            <a:r>
              <a:rPr lang="en-US" sz="2800" b="1" dirty="0"/>
              <a:t>Swaziland/Eswatini</a:t>
            </a:r>
          </a:p>
          <a:p>
            <a:pPr marL="800100" lvl="1" indent="-342900">
              <a:buFont typeface="Courier New" panose="02070309020205020404" pitchFamily="49" charset="0"/>
              <a:buChar char="o"/>
            </a:pPr>
            <a:r>
              <a:rPr lang="en-US" sz="2200" dirty="0"/>
              <a:t>Swati</a:t>
            </a:r>
          </a:p>
          <a:p>
            <a:pPr marL="342900" indent="-342900">
              <a:buFont typeface="Arial" panose="020B0604020202020204" pitchFamily="34" charset="0"/>
              <a:buChar char="•"/>
            </a:pPr>
            <a:r>
              <a:rPr lang="en-US" sz="3000" b="1" dirty="0"/>
              <a:t>The Nguni elsewhere</a:t>
            </a:r>
          </a:p>
          <a:p>
            <a:pPr marL="800100" lvl="1" indent="-342900">
              <a:buFont typeface="Courier New" panose="02070309020205020404" pitchFamily="49" charset="0"/>
              <a:buChar char="o"/>
            </a:pPr>
            <a:r>
              <a:rPr lang="en-US" sz="2200" dirty="0"/>
              <a:t>There are some traces of the Nguni in Botswana, Malawi, Zambia and Mozambique</a:t>
            </a:r>
          </a:p>
          <a:p>
            <a:pPr marL="342900" indent="-342900">
              <a:buFont typeface="Courier New" panose="02070309020205020404" pitchFamily="49" charset="0"/>
              <a:buChar char="o"/>
            </a:pPr>
            <a:r>
              <a:rPr lang="en-US" sz="2400" dirty="0"/>
              <a:t>Pastoral caregivers to use language accessible the community people for meaning making</a:t>
            </a:r>
          </a:p>
        </p:txBody>
      </p:sp>
    </p:spTree>
    <p:extLst>
      <p:ext uri="{BB962C8B-B14F-4D97-AF65-F5344CB8AC3E}">
        <p14:creationId xmlns:p14="http://schemas.microsoft.com/office/powerpoint/2010/main" val="2628381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15999"/>
          </a:xfrm>
          <a:solidFill>
            <a:schemeClr val="bg2">
              <a:lumMod val="90000"/>
            </a:schemeClr>
          </a:solidFill>
          <a:ln w="76200">
            <a:solidFill>
              <a:srgbClr val="C00000"/>
            </a:solidFill>
          </a:ln>
        </p:spPr>
        <p:txBody>
          <a:bodyPr/>
          <a:lstStyle/>
          <a:p>
            <a:pPr algn="ctr"/>
            <a:r>
              <a:rPr lang="en-US" b="1" dirty="0">
                <a:solidFill>
                  <a:srgbClr val="FF0000"/>
                </a:solidFill>
              </a:rPr>
              <a:t>Major Religions amongst the Nguni</a:t>
            </a:r>
            <a:endParaRPr lang="en-ZA" b="1" dirty="0">
              <a:solidFill>
                <a:srgbClr val="FF0000"/>
              </a:solidFill>
            </a:endParaRPr>
          </a:p>
        </p:txBody>
      </p:sp>
      <p:sp>
        <p:nvSpPr>
          <p:cNvPr id="3" name="Content Placeholder 2"/>
          <p:cNvSpPr>
            <a:spLocks noGrp="1"/>
          </p:cNvSpPr>
          <p:nvPr>
            <p:ph idx="1"/>
          </p:nvPr>
        </p:nvSpPr>
        <p:spPr>
          <a:xfrm>
            <a:off x="0" y="1168400"/>
            <a:ext cx="12191999" cy="5689599"/>
          </a:xfrm>
          <a:solidFill>
            <a:schemeClr val="accent1"/>
          </a:solidFill>
          <a:ln w="76200">
            <a:solidFill>
              <a:srgbClr val="C00000"/>
            </a:solidFill>
          </a:ln>
        </p:spPr>
        <p:txBody>
          <a:bodyPr>
            <a:normAutofit fontScale="92500" lnSpcReduction="10000"/>
          </a:bodyPr>
          <a:lstStyle/>
          <a:p>
            <a:r>
              <a:rPr lang="en-US" dirty="0"/>
              <a:t>Pastoral care givers must be aware of other religions and </a:t>
            </a:r>
            <a:r>
              <a:rPr lang="en-US" dirty="0" err="1"/>
              <a:t>christian</a:t>
            </a:r>
            <a:r>
              <a:rPr lang="en-US" dirty="0"/>
              <a:t> traditions that make up the community</a:t>
            </a:r>
          </a:p>
          <a:p>
            <a:r>
              <a:rPr lang="en-US" dirty="0"/>
              <a:t>African Indigenous (Traditional) Religions</a:t>
            </a:r>
          </a:p>
          <a:p>
            <a:r>
              <a:rPr lang="en-US" dirty="0"/>
              <a:t>Christianities</a:t>
            </a:r>
          </a:p>
          <a:p>
            <a:pPr lvl="1">
              <a:buFont typeface="Courier New" panose="02070309020205020404" pitchFamily="49" charset="0"/>
              <a:buChar char="o"/>
            </a:pPr>
            <a:r>
              <a:rPr lang="en-US" dirty="0"/>
              <a:t>Western Missionary Initiated Churches</a:t>
            </a:r>
          </a:p>
          <a:p>
            <a:pPr lvl="1">
              <a:buFont typeface="Courier New" panose="02070309020205020404" pitchFamily="49" charset="0"/>
              <a:buChar char="o"/>
            </a:pPr>
            <a:r>
              <a:rPr lang="en-US" dirty="0"/>
              <a:t>African Indigenous Churches</a:t>
            </a:r>
          </a:p>
          <a:p>
            <a:pPr lvl="1">
              <a:buFont typeface="Courier New" panose="02070309020205020404" pitchFamily="49" charset="0"/>
              <a:buChar char="o"/>
            </a:pPr>
            <a:r>
              <a:rPr lang="en-US" dirty="0"/>
              <a:t>African Independent Churches</a:t>
            </a:r>
          </a:p>
          <a:p>
            <a:pPr lvl="1">
              <a:buFont typeface="Courier New" panose="02070309020205020404" pitchFamily="49" charset="0"/>
              <a:buChar char="o"/>
            </a:pPr>
            <a:r>
              <a:rPr lang="en-US" dirty="0"/>
              <a:t>African Initiated Churches</a:t>
            </a:r>
          </a:p>
          <a:p>
            <a:pPr lvl="1">
              <a:buFont typeface="Courier New" panose="02070309020205020404" pitchFamily="49" charset="0"/>
              <a:buChar char="o"/>
            </a:pPr>
            <a:r>
              <a:rPr lang="en-US" dirty="0"/>
              <a:t>Ministries</a:t>
            </a:r>
          </a:p>
          <a:p>
            <a:r>
              <a:rPr lang="en-US" dirty="0"/>
              <a:t>Islam</a:t>
            </a:r>
          </a:p>
          <a:p>
            <a:r>
              <a:rPr lang="en-US" dirty="0"/>
              <a:t>Hinduism</a:t>
            </a:r>
          </a:p>
          <a:p>
            <a:r>
              <a:rPr lang="en-US" dirty="0"/>
              <a:t>Judaism </a:t>
            </a:r>
          </a:p>
          <a:p>
            <a:r>
              <a:rPr lang="en-US" dirty="0"/>
              <a:t>Learn to offer some forms of </a:t>
            </a:r>
          </a:p>
          <a:p>
            <a:pPr marL="0" indent="0">
              <a:buNone/>
            </a:pPr>
            <a:r>
              <a:rPr lang="en-US" dirty="0"/>
              <a:t>                                    pastoral care to all</a:t>
            </a:r>
          </a:p>
        </p:txBody>
      </p:sp>
      <p:pic>
        <p:nvPicPr>
          <p:cNvPr id="4" name="Picture 3"/>
          <p:cNvPicPr>
            <a:picLocks noChangeAspect="1"/>
          </p:cNvPicPr>
          <p:nvPr/>
        </p:nvPicPr>
        <p:blipFill>
          <a:blip r:embed="rId2"/>
          <a:stretch>
            <a:fillRect/>
          </a:stretch>
        </p:blipFill>
        <p:spPr>
          <a:xfrm>
            <a:off x="6421120" y="2580640"/>
            <a:ext cx="5770879" cy="4206239"/>
          </a:xfrm>
          <a:prstGeom prst="rect">
            <a:avLst/>
          </a:prstGeom>
        </p:spPr>
      </p:pic>
    </p:spTree>
    <p:extLst>
      <p:ext uri="{BB962C8B-B14F-4D97-AF65-F5344CB8AC3E}">
        <p14:creationId xmlns:p14="http://schemas.microsoft.com/office/powerpoint/2010/main" val="3054714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772025" cy="741680"/>
          </a:xfrm>
          <a:solidFill>
            <a:schemeClr val="accent1"/>
          </a:solidFill>
          <a:ln w="28575">
            <a:solidFill>
              <a:srgbClr val="C00000"/>
            </a:solidFill>
          </a:ln>
        </p:spPr>
        <p:txBody>
          <a:bodyPr>
            <a:normAutofit/>
          </a:bodyPr>
          <a:lstStyle/>
          <a:p>
            <a:pPr algn="ctr"/>
            <a:r>
              <a:rPr lang="en-US" sz="4400" b="1" dirty="0"/>
              <a:t>ISINTU</a:t>
            </a:r>
            <a:endParaRPr lang="en-ZA" sz="4400" b="1" dirty="0"/>
          </a:p>
        </p:txBody>
      </p:sp>
      <p:pic>
        <p:nvPicPr>
          <p:cNvPr id="5" name="Content Placeholder 4"/>
          <p:cNvPicPr>
            <a:picLocks noGrp="1" noChangeAspect="1"/>
          </p:cNvPicPr>
          <p:nvPr>
            <p:ph idx="1"/>
          </p:nvPr>
        </p:nvPicPr>
        <p:blipFill>
          <a:blip r:embed="rId2"/>
          <a:stretch>
            <a:fillRect/>
          </a:stretch>
        </p:blipFill>
        <p:spPr>
          <a:xfrm>
            <a:off x="4843542" y="18703"/>
            <a:ext cx="2648334" cy="2114394"/>
          </a:xfrm>
          <a:prstGeom prst="rect">
            <a:avLst/>
          </a:prstGeom>
        </p:spPr>
      </p:pic>
      <p:sp>
        <p:nvSpPr>
          <p:cNvPr id="4" name="Text Placeholder 3"/>
          <p:cNvSpPr>
            <a:spLocks noGrp="1"/>
          </p:cNvSpPr>
          <p:nvPr>
            <p:ph type="body" sz="half" idx="2"/>
          </p:nvPr>
        </p:nvSpPr>
        <p:spPr>
          <a:xfrm>
            <a:off x="0" y="812800"/>
            <a:ext cx="4772025" cy="6045199"/>
          </a:xfrm>
          <a:solidFill>
            <a:srgbClr val="FFFF00"/>
          </a:solidFill>
          <a:ln w="28575">
            <a:solidFill>
              <a:srgbClr val="C00000"/>
            </a:solidFill>
          </a:ln>
        </p:spPr>
        <p:txBody>
          <a:bodyPr>
            <a:normAutofit fontScale="77500" lnSpcReduction="20000"/>
          </a:bodyPr>
          <a:lstStyle/>
          <a:p>
            <a:pPr marL="285750" indent="-285750" algn="just">
              <a:lnSpc>
                <a:spcPct val="100000"/>
              </a:lnSpc>
              <a:spcBef>
                <a:spcPts val="0"/>
              </a:spcBef>
              <a:buFont typeface="Arial" panose="020B0604020202020204" pitchFamily="34" charset="0"/>
              <a:buChar char="•"/>
            </a:pPr>
            <a:r>
              <a:rPr lang="en-US" sz="2300" dirty="0"/>
              <a:t>Isintu –normative Nguni way of life</a:t>
            </a:r>
          </a:p>
          <a:p>
            <a:pPr marL="285750" indent="-285750" algn="just">
              <a:lnSpc>
                <a:spcPct val="100000"/>
              </a:lnSpc>
              <a:spcBef>
                <a:spcPts val="0"/>
              </a:spcBef>
              <a:buFont typeface="Arial" panose="020B0604020202020204" pitchFamily="34" charset="0"/>
              <a:buChar char="•"/>
            </a:pPr>
            <a:r>
              <a:rPr lang="en-ZA" sz="2300" dirty="0"/>
              <a:t>Isintu is the living out of one’s life as a continuous practice of beliefs, customs and culture. –the Nguni normative lifestyle</a:t>
            </a:r>
          </a:p>
          <a:p>
            <a:pPr marL="285750" indent="-285750" algn="just">
              <a:lnSpc>
                <a:spcPct val="100000"/>
              </a:lnSpc>
              <a:spcBef>
                <a:spcPts val="0"/>
              </a:spcBef>
              <a:buFont typeface="Arial" panose="020B0604020202020204" pitchFamily="34" charset="0"/>
              <a:buChar char="•"/>
            </a:pPr>
            <a:r>
              <a:rPr lang="en-US" sz="2300" dirty="0"/>
              <a:t>Isintu involves the economy, dressing, respect for the living and the dead, marriage, death, building homes, celebrations and food</a:t>
            </a:r>
          </a:p>
          <a:p>
            <a:pPr marL="285750" indent="-285750" algn="just">
              <a:lnSpc>
                <a:spcPct val="100000"/>
              </a:lnSpc>
              <a:spcBef>
                <a:spcPts val="0"/>
              </a:spcBef>
              <a:buFont typeface="Arial" panose="020B0604020202020204" pitchFamily="34" charset="0"/>
              <a:buChar char="•"/>
            </a:pPr>
            <a:r>
              <a:rPr lang="en-US" sz="2300" dirty="0"/>
              <a:t>The totality </a:t>
            </a:r>
            <a:r>
              <a:rPr lang="en-ZA" sz="2300" dirty="0"/>
              <a:t>of being, religio-cultural realities, cosmology/worldviews</a:t>
            </a:r>
          </a:p>
          <a:p>
            <a:pPr marL="285750" indent="-285750" algn="just">
              <a:lnSpc>
                <a:spcPct val="100000"/>
              </a:lnSpc>
              <a:spcBef>
                <a:spcPts val="0"/>
              </a:spcBef>
              <a:buFont typeface="Arial" panose="020B0604020202020204" pitchFamily="34" charset="0"/>
              <a:buChar char="•"/>
            </a:pPr>
            <a:r>
              <a:rPr lang="en-ZA" sz="2300" dirty="0"/>
              <a:t>Life lived through a variety of rituals, observances and behavioural patterns that can be referred to as customs, tradition, culture or religion</a:t>
            </a:r>
          </a:p>
          <a:p>
            <a:pPr marL="285750" indent="-285750" algn="just">
              <a:lnSpc>
                <a:spcPct val="100000"/>
              </a:lnSpc>
              <a:spcBef>
                <a:spcPts val="0"/>
              </a:spcBef>
              <a:buFont typeface="Arial" panose="020B0604020202020204" pitchFamily="34" charset="0"/>
              <a:buChar char="•"/>
            </a:pPr>
            <a:r>
              <a:rPr lang="en-US" sz="2300" dirty="0"/>
              <a:t>Everyday life must always be pleasing to the living and to the living dead</a:t>
            </a:r>
          </a:p>
          <a:p>
            <a:pPr marL="285750" indent="-285750" algn="just">
              <a:lnSpc>
                <a:spcPct val="100000"/>
              </a:lnSpc>
              <a:spcBef>
                <a:spcPts val="0"/>
              </a:spcBef>
              <a:buFont typeface="Arial" panose="020B0604020202020204" pitchFamily="34" charset="0"/>
              <a:buChar char="•"/>
            </a:pPr>
            <a:r>
              <a:rPr lang="en-US" sz="2300" dirty="0"/>
              <a:t>The variations of Isintu principles and values are also practiced by the Sotho, the Pedi and Tswana (found mainly in Zimbabwe, South Africa, Lesotho, Botswana). The Shona, the Tonga, the Chewa, Ovambo, Rozwi and the  Venda (found mainly in Zimbabwe, Zambia, Malawi, Mozambique, Namibia and South Africa). </a:t>
            </a:r>
          </a:p>
          <a:p>
            <a:pPr marL="285750" indent="-285750" algn="just">
              <a:lnSpc>
                <a:spcPct val="100000"/>
              </a:lnSpc>
              <a:spcBef>
                <a:spcPts val="0"/>
              </a:spcBef>
              <a:buFont typeface="Arial" panose="020B0604020202020204" pitchFamily="34" charset="0"/>
              <a:buChar char="•"/>
            </a:pPr>
            <a:r>
              <a:rPr lang="en-US" sz="2300" dirty="0"/>
              <a:t>The community lives Isintu and is at the same time </a:t>
            </a:r>
            <a:r>
              <a:rPr lang="en-US" sz="2300" dirty="0" err="1"/>
              <a:t>isintu</a:t>
            </a:r>
            <a:endParaRPr lang="en-ZA" sz="2300" dirty="0"/>
          </a:p>
          <a:p>
            <a:pPr>
              <a:spcBef>
                <a:spcPts val="0"/>
              </a:spcBef>
            </a:pPr>
            <a:endParaRPr lang="en-ZA" dirty="0"/>
          </a:p>
        </p:txBody>
      </p:sp>
      <p:pic>
        <p:nvPicPr>
          <p:cNvPr id="6" name="Picture 5"/>
          <p:cNvPicPr>
            <a:picLocks noChangeAspect="1"/>
          </p:cNvPicPr>
          <p:nvPr/>
        </p:nvPicPr>
        <p:blipFill>
          <a:blip r:embed="rId3"/>
          <a:stretch>
            <a:fillRect/>
          </a:stretch>
        </p:blipFill>
        <p:spPr>
          <a:xfrm>
            <a:off x="4843542" y="2237954"/>
            <a:ext cx="2449330" cy="2150052"/>
          </a:xfrm>
          <a:prstGeom prst="rect">
            <a:avLst/>
          </a:prstGeom>
        </p:spPr>
      </p:pic>
      <p:pic>
        <p:nvPicPr>
          <p:cNvPr id="2050" name="Picture 2" descr="7 Surprising Truths You Never Took Serious About The Zulu Tribe - Emdoneni  Lodge | cheetah farm | Hluhluwe Hotel | Big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5757" y="18704"/>
            <a:ext cx="2449329" cy="222564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itt Rivers Museum Body Arts | Fat Container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3798" y="18703"/>
            <a:ext cx="2218202" cy="22192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Zulu Indigenous Beliefs and Practices - World ReligionS"/>
          <p:cNvPicPr/>
          <p:nvPr/>
        </p:nvPicPr>
        <p:blipFill>
          <a:blip r:embed="rId6">
            <a:extLst>
              <a:ext uri="{28A0092B-C50C-407E-A947-70E740481C1C}">
                <a14:useLocalDpi xmlns:a14="http://schemas.microsoft.com/office/drawing/2010/main" val="0"/>
              </a:ext>
            </a:extLst>
          </a:blip>
          <a:srcRect/>
          <a:stretch>
            <a:fillRect/>
          </a:stretch>
        </p:blipFill>
        <p:spPr bwMode="auto">
          <a:xfrm>
            <a:off x="7292872" y="2237954"/>
            <a:ext cx="2471128" cy="2150052"/>
          </a:xfrm>
          <a:prstGeom prst="rect">
            <a:avLst/>
          </a:prstGeom>
          <a:noFill/>
          <a:ln>
            <a:noFill/>
          </a:ln>
        </p:spPr>
      </p:pic>
      <p:pic>
        <p:nvPicPr>
          <p:cNvPr id="10" name="Picture 9" descr="Zulu Culture, KwaZulu-Natal, South Africa | South African Tourism | Flick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63999" y="2187154"/>
            <a:ext cx="2449329" cy="2150052"/>
          </a:xfrm>
          <a:prstGeom prst="rect">
            <a:avLst/>
          </a:prstGeom>
          <a:noFill/>
          <a:ln>
            <a:noFill/>
          </a:ln>
        </p:spPr>
      </p:pic>
      <p:pic>
        <p:nvPicPr>
          <p:cNvPr id="11" name="Picture 10" descr="Indigenous medicine and traditional healing | South African History Online"/>
          <p:cNvPicPr/>
          <p:nvPr/>
        </p:nvPicPr>
        <p:blipFill>
          <a:blip r:embed="rId8">
            <a:extLst>
              <a:ext uri="{28A0092B-C50C-407E-A947-70E740481C1C}">
                <a14:useLocalDpi xmlns:a14="http://schemas.microsoft.com/office/drawing/2010/main" val="0"/>
              </a:ext>
            </a:extLst>
          </a:blip>
          <a:srcRect/>
          <a:stretch>
            <a:fillRect/>
          </a:stretch>
        </p:blipFill>
        <p:spPr bwMode="auto">
          <a:xfrm>
            <a:off x="4843542" y="4405265"/>
            <a:ext cx="2680926" cy="2434031"/>
          </a:xfrm>
          <a:prstGeom prst="rect">
            <a:avLst/>
          </a:prstGeom>
          <a:noFill/>
          <a:ln>
            <a:noFill/>
          </a:ln>
        </p:spPr>
      </p:pic>
      <p:pic>
        <p:nvPicPr>
          <p:cNvPr id="12" name="Picture 11" descr="170 Rondavel ideas in 2022 | round house, round house plans, house"/>
          <p:cNvPicPr/>
          <p:nvPr/>
        </p:nvPicPr>
        <p:blipFill>
          <a:blip r:embed="rId9">
            <a:extLst>
              <a:ext uri="{28A0092B-C50C-407E-A947-70E740481C1C}">
                <a14:useLocalDpi xmlns:a14="http://schemas.microsoft.com/office/drawing/2010/main" val="0"/>
              </a:ext>
            </a:extLst>
          </a:blip>
          <a:srcRect/>
          <a:stretch>
            <a:fillRect/>
          </a:stretch>
        </p:blipFill>
        <p:spPr bwMode="auto">
          <a:xfrm>
            <a:off x="7535757" y="4394367"/>
            <a:ext cx="2228242" cy="2434031"/>
          </a:xfrm>
          <a:prstGeom prst="rect">
            <a:avLst/>
          </a:prstGeom>
          <a:noFill/>
          <a:ln>
            <a:noFill/>
          </a:ln>
        </p:spPr>
      </p:pic>
      <p:pic>
        <p:nvPicPr>
          <p:cNvPr id="13" name="Picture 12" descr="SAHIS3: SOUTH AFRICAN HISTORY INTRODUCTION - Yaaka Digital Network"/>
          <p:cNvPicPr/>
          <p:nvPr/>
        </p:nvPicPr>
        <p:blipFill>
          <a:blip r:embed="rId10">
            <a:extLst>
              <a:ext uri="{28A0092B-C50C-407E-A947-70E740481C1C}">
                <a14:useLocalDpi xmlns:a14="http://schemas.microsoft.com/office/drawing/2010/main" val="0"/>
              </a:ext>
            </a:extLst>
          </a:blip>
          <a:srcRect/>
          <a:stretch>
            <a:fillRect/>
          </a:stretch>
        </p:blipFill>
        <p:spPr bwMode="auto">
          <a:xfrm>
            <a:off x="9775288" y="4394368"/>
            <a:ext cx="2416712" cy="2463632"/>
          </a:xfrm>
          <a:prstGeom prst="rect">
            <a:avLst/>
          </a:prstGeom>
          <a:noFill/>
          <a:ln>
            <a:noFill/>
          </a:ln>
        </p:spPr>
      </p:pic>
    </p:spTree>
    <p:extLst>
      <p:ext uri="{BB962C8B-B14F-4D97-AF65-F5344CB8AC3E}">
        <p14:creationId xmlns:p14="http://schemas.microsoft.com/office/powerpoint/2010/main" val="3405885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5738"/>
            <a:ext cx="4941455" cy="564342"/>
          </a:xfrm>
          <a:solidFill>
            <a:srgbClr val="FFFF00"/>
          </a:solidFill>
          <a:ln w="28575">
            <a:solidFill>
              <a:srgbClr val="C00000"/>
            </a:solidFill>
          </a:ln>
        </p:spPr>
        <p:txBody>
          <a:bodyPr>
            <a:normAutofit fontScale="90000"/>
          </a:bodyPr>
          <a:lstStyle/>
          <a:p>
            <a:pPr algn="ctr"/>
            <a:r>
              <a:rPr lang="en-US" sz="4400" b="1" dirty="0"/>
              <a:t>Human origins</a:t>
            </a:r>
            <a:endParaRPr lang="en-ZA" sz="4400" b="1" dirty="0"/>
          </a:p>
        </p:txBody>
      </p:sp>
      <p:pic>
        <p:nvPicPr>
          <p:cNvPr id="9" name="Picture 8"/>
          <p:cNvPicPr>
            <a:picLocks noChangeAspect="1"/>
          </p:cNvPicPr>
          <p:nvPr/>
        </p:nvPicPr>
        <p:blipFill>
          <a:blip r:embed="rId2"/>
          <a:stretch>
            <a:fillRect/>
          </a:stretch>
        </p:blipFill>
        <p:spPr>
          <a:xfrm>
            <a:off x="4941453" y="0"/>
            <a:ext cx="3528291" cy="3964248"/>
          </a:xfrm>
          <a:prstGeom prst="rect">
            <a:avLst/>
          </a:prstGeom>
        </p:spPr>
      </p:pic>
      <p:pic>
        <p:nvPicPr>
          <p:cNvPr id="12" name="Picture 11"/>
          <p:cNvPicPr>
            <a:picLocks noChangeAspect="1"/>
          </p:cNvPicPr>
          <p:nvPr/>
        </p:nvPicPr>
        <p:blipFill>
          <a:blip r:embed="rId3"/>
          <a:stretch>
            <a:fillRect/>
          </a:stretch>
        </p:blipFill>
        <p:spPr>
          <a:xfrm>
            <a:off x="4941456" y="3893128"/>
            <a:ext cx="3722253" cy="2964871"/>
          </a:xfrm>
          <a:prstGeom prst="rect">
            <a:avLst/>
          </a:prstGeom>
        </p:spPr>
      </p:pic>
      <p:pic>
        <p:nvPicPr>
          <p:cNvPr id="13" name="Picture 12"/>
          <p:cNvPicPr>
            <a:picLocks noChangeAspect="1"/>
          </p:cNvPicPr>
          <p:nvPr/>
        </p:nvPicPr>
        <p:blipFill>
          <a:blip r:embed="rId4"/>
          <a:stretch>
            <a:fillRect/>
          </a:stretch>
        </p:blipFill>
        <p:spPr>
          <a:xfrm>
            <a:off x="8469745" y="71121"/>
            <a:ext cx="3722256" cy="3822006"/>
          </a:xfrm>
          <a:prstGeom prst="rect">
            <a:avLst/>
          </a:prstGeom>
        </p:spPr>
      </p:pic>
      <p:pic>
        <p:nvPicPr>
          <p:cNvPr id="15" name="Picture 14"/>
          <p:cNvPicPr>
            <a:picLocks noChangeAspect="1"/>
          </p:cNvPicPr>
          <p:nvPr/>
        </p:nvPicPr>
        <p:blipFill>
          <a:blip r:embed="rId5"/>
          <a:stretch>
            <a:fillRect/>
          </a:stretch>
        </p:blipFill>
        <p:spPr>
          <a:xfrm>
            <a:off x="8663709" y="3893128"/>
            <a:ext cx="3528291" cy="2964872"/>
          </a:xfrm>
          <a:prstGeom prst="rect">
            <a:avLst/>
          </a:prstGeom>
        </p:spPr>
      </p:pic>
      <p:sp>
        <p:nvSpPr>
          <p:cNvPr id="4" name="Text Placeholder 3"/>
          <p:cNvSpPr>
            <a:spLocks noGrp="1"/>
          </p:cNvSpPr>
          <p:nvPr>
            <p:ph type="body" sz="half" idx="2"/>
          </p:nvPr>
        </p:nvSpPr>
        <p:spPr>
          <a:xfrm>
            <a:off x="0" y="715818"/>
            <a:ext cx="4941456" cy="6142182"/>
          </a:xfrm>
          <a:solidFill>
            <a:srgbClr val="00B0F0"/>
          </a:solidFill>
          <a:ln w="28575">
            <a:solidFill>
              <a:srgbClr val="C00000"/>
            </a:solidFill>
          </a:ln>
        </p:spPr>
        <p:txBody>
          <a:bodyPr>
            <a:noAutofit/>
          </a:bodyPr>
          <a:lstStyle/>
          <a:p>
            <a:pPr marL="285750" indent="-285750">
              <a:buFont typeface="Arial" panose="020B0604020202020204" pitchFamily="34" charset="0"/>
              <a:buChar char="•"/>
            </a:pPr>
            <a:r>
              <a:rPr lang="en-US" dirty="0"/>
              <a:t>Community based responses to challenges are </a:t>
            </a:r>
            <a:r>
              <a:rPr lang="en-US" sz="1800" dirty="0"/>
              <a:t>usually those that seek for the origins of humanity</a:t>
            </a:r>
          </a:p>
          <a:p>
            <a:pPr marL="285750" indent="-285750">
              <a:buFont typeface="Arial" panose="020B0604020202020204" pitchFamily="34" charset="0"/>
              <a:buChar char="•"/>
            </a:pPr>
            <a:r>
              <a:rPr lang="en-US" sz="1800" dirty="0"/>
              <a:t>Pastoral care to offer affirmation of some community worldviews that help people cope of their existential realities</a:t>
            </a:r>
          </a:p>
          <a:p>
            <a:pPr marL="285750" indent="-285750">
              <a:buFont typeface="Arial" panose="020B0604020202020204" pitchFamily="34" charset="0"/>
              <a:buChar char="•"/>
            </a:pPr>
            <a:r>
              <a:rPr lang="en-US" sz="1800" dirty="0"/>
              <a:t>Humans originated from a Emhlangeni </a:t>
            </a:r>
          </a:p>
          <a:p>
            <a:pPr marL="285750" indent="-285750">
              <a:buFont typeface="Arial" panose="020B0604020202020204" pitchFamily="34" charset="0"/>
              <a:buChar char="•"/>
            </a:pPr>
            <a:r>
              <a:rPr lang="en-US" sz="1800" dirty="0"/>
              <a:t>Big river and a bed of reeds  (community)</a:t>
            </a:r>
          </a:p>
          <a:p>
            <a:pPr marL="285750" indent="-285750">
              <a:buFont typeface="Arial" panose="020B0604020202020204" pitchFamily="34" charset="0"/>
              <a:buChar char="•"/>
            </a:pPr>
            <a:r>
              <a:rPr lang="en-US" sz="1800" dirty="0"/>
              <a:t>You can now think of human sexuality - the river and the reeds</a:t>
            </a:r>
          </a:p>
          <a:p>
            <a:pPr marL="285750" indent="-285750">
              <a:buFont typeface="Arial" panose="020B0604020202020204" pitchFamily="34" charset="0"/>
              <a:buChar char="•"/>
            </a:pPr>
            <a:r>
              <a:rPr lang="en-US" sz="1800" dirty="0"/>
              <a:t>Annual Reed dance/festival – celebrating the continuity of life </a:t>
            </a:r>
          </a:p>
          <a:p>
            <a:pPr marL="285750" indent="-285750">
              <a:buFont typeface="Arial" panose="020B0604020202020204" pitchFamily="34" charset="0"/>
              <a:buChar char="•"/>
            </a:pPr>
            <a:r>
              <a:rPr lang="en-US" sz="1800" dirty="0"/>
              <a:t>Young girls that have reached puberty are a demonstration of the ever-flowing river that can sustain the reeds to produce life</a:t>
            </a:r>
          </a:p>
          <a:p>
            <a:pPr marL="285750" indent="-285750">
              <a:buFont typeface="Arial" panose="020B0604020202020204" pitchFamily="34" charset="0"/>
              <a:buChar char="•"/>
            </a:pPr>
            <a:r>
              <a:rPr lang="en-US" sz="1800" dirty="0"/>
              <a:t>There is no God in the creation story</a:t>
            </a:r>
          </a:p>
          <a:p>
            <a:pPr marL="285750" indent="-285750">
              <a:buFont typeface="Arial" panose="020B0604020202020204" pitchFamily="34" charset="0"/>
              <a:buChar char="•"/>
            </a:pPr>
            <a:r>
              <a:rPr lang="en-US" sz="1800" dirty="0"/>
              <a:t>It is not clear what makes humans pope out from the river and the reeds</a:t>
            </a:r>
          </a:p>
          <a:p>
            <a:pPr marL="285750" indent="-285750">
              <a:buFont typeface="Arial" panose="020B0604020202020204" pitchFamily="34" charset="0"/>
              <a:buChar char="•"/>
            </a:pPr>
            <a:r>
              <a:rPr lang="en-US" sz="1800" dirty="0"/>
              <a:t>There after people come from their ancestors</a:t>
            </a:r>
            <a:endParaRPr lang="en-ZA" sz="1800" dirty="0"/>
          </a:p>
        </p:txBody>
      </p:sp>
    </p:spTree>
    <p:extLst>
      <p:ext uri="{BB962C8B-B14F-4D97-AF65-F5344CB8AC3E}">
        <p14:creationId xmlns:p14="http://schemas.microsoft.com/office/powerpoint/2010/main" val="1412398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781964" cy="751840"/>
          </a:xfrm>
          <a:solidFill>
            <a:schemeClr val="accent2"/>
          </a:solidFill>
          <a:ln w="28575">
            <a:solidFill>
              <a:srgbClr val="C00000"/>
            </a:solidFill>
          </a:ln>
        </p:spPr>
        <p:txBody>
          <a:bodyPr>
            <a:normAutofit/>
          </a:bodyPr>
          <a:lstStyle/>
          <a:p>
            <a:pPr algn="ctr"/>
            <a:r>
              <a:rPr lang="en-US" sz="4400" b="1" dirty="0"/>
              <a:t>Isintu Communitarianism</a:t>
            </a:r>
            <a:endParaRPr lang="en-ZA" sz="4400" b="1" dirty="0"/>
          </a:p>
        </p:txBody>
      </p:sp>
      <p:pic>
        <p:nvPicPr>
          <p:cNvPr id="5" name="Content Placeholder 4"/>
          <p:cNvPicPr>
            <a:picLocks noGrp="1" noChangeAspect="1"/>
          </p:cNvPicPr>
          <p:nvPr>
            <p:ph idx="1"/>
          </p:nvPr>
        </p:nvPicPr>
        <p:blipFill>
          <a:blip r:embed="rId2"/>
          <a:stretch>
            <a:fillRect/>
          </a:stretch>
        </p:blipFill>
        <p:spPr>
          <a:xfrm>
            <a:off x="5781964" y="0"/>
            <a:ext cx="6410036" cy="3332479"/>
          </a:xfrm>
          <a:prstGeom prst="rect">
            <a:avLst/>
          </a:prstGeom>
        </p:spPr>
      </p:pic>
      <p:sp>
        <p:nvSpPr>
          <p:cNvPr id="4" name="Text Placeholder 3"/>
          <p:cNvSpPr>
            <a:spLocks noGrp="1"/>
          </p:cNvSpPr>
          <p:nvPr>
            <p:ph type="body" sz="half" idx="2"/>
          </p:nvPr>
        </p:nvSpPr>
        <p:spPr>
          <a:xfrm>
            <a:off x="0" y="863600"/>
            <a:ext cx="5781964" cy="5994400"/>
          </a:xfrm>
          <a:solidFill>
            <a:srgbClr val="FFFF00"/>
          </a:solidFill>
          <a:ln w="28575">
            <a:solidFill>
              <a:srgbClr val="C00000"/>
            </a:solidFill>
          </a:ln>
        </p:spPr>
        <p:txBody>
          <a:bodyPr>
            <a:normAutofit/>
          </a:bodyPr>
          <a:lstStyle/>
          <a:p>
            <a:pPr marL="285750" indent="-285750">
              <a:buFont typeface="Arial" panose="020B0604020202020204" pitchFamily="34" charset="0"/>
              <a:buChar char="•"/>
            </a:pPr>
            <a:r>
              <a:rPr lang="en-US" sz="2000" dirty="0"/>
              <a:t>Life is lived in community – I am because you are - Umuntu ngumuntu ngabantu – you cannot be human alone</a:t>
            </a:r>
          </a:p>
          <a:p>
            <a:pPr marL="285750" indent="-285750">
              <a:buFont typeface="Arial" panose="020B0604020202020204" pitchFamily="34" charset="0"/>
              <a:buChar char="•"/>
            </a:pPr>
            <a:r>
              <a:rPr lang="en-US" sz="2000" dirty="0"/>
              <a:t>Community of good spirits and bad spirits</a:t>
            </a:r>
          </a:p>
          <a:p>
            <a:pPr marL="285750" indent="-285750">
              <a:buFont typeface="Arial" panose="020B0604020202020204" pitchFamily="34" charset="0"/>
              <a:buChar char="•"/>
            </a:pPr>
            <a:r>
              <a:rPr lang="en-US" sz="2000" dirty="0"/>
              <a:t>The have and the have not</a:t>
            </a:r>
          </a:p>
          <a:p>
            <a:pPr marL="285750" indent="-285750">
              <a:buFont typeface="Arial" panose="020B0604020202020204" pitchFamily="34" charset="0"/>
              <a:buChar char="•"/>
            </a:pPr>
            <a:r>
              <a:rPr lang="en-US" sz="2000" dirty="0"/>
              <a:t>Isintu is hinged around care for the other through sharing and communal respect and responsibility</a:t>
            </a:r>
          </a:p>
          <a:p>
            <a:pPr marL="285750" indent="-285750">
              <a:buFont typeface="Arial" panose="020B0604020202020204" pitchFamily="34" charset="0"/>
              <a:buChar char="•"/>
            </a:pPr>
            <a:r>
              <a:rPr lang="en-US" sz="2000" dirty="0"/>
              <a:t>Ilima (Doing things together as a community especially in the fields), </a:t>
            </a:r>
            <a:r>
              <a:rPr lang="en-US" sz="2000" dirty="0" err="1"/>
              <a:t>ukusisa</a:t>
            </a:r>
            <a:r>
              <a:rPr lang="en-US" sz="2000" dirty="0"/>
              <a:t> (offering </a:t>
            </a:r>
            <a:r>
              <a:rPr lang="en-US" sz="2000" dirty="0" err="1"/>
              <a:t>neighbours</a:t>
            </a:r>
            <a:r>
              <a:rPr lang="en-US" sz="2000" dirty="0"/>
              <a:t> cattle for farming, milk and dignity) and </a:t>
            </a:r>
            <a:r>
              <a:rPr lang="en-US" sz="2000" dirty="0" err="1"/>
              <a:t>ukusiza</a:t>
            </a:r>
            <a:r>
              <a:rPr lang="en-US" sz="2000" dirty="0"/>
              <a:t> (helping one another)</a:t>
            </a:r>
          </a:p>
          <a:p>
            <a:pPr marL="285750" indent="-285750">
              <a:buFont typeface="Arial" panose="020B0604020202020204" pitchFamily="34" charset="0"/>
              <a:buChar char="•"/>
            </a:pPr>
            <a:r>
              <a:rPr lang="en-US" sz="2000" dirty="0"/>
              <a:t>Care for the vulnerable – the old, the young, travelers/foreigners and visitors –Ubuntu</a:t>
            </a:r>
          </a:p>
          <a:p>
            <a:pPr marL="285750" indent="-285750">
              <a:buFont typeface="Arial" panose="020B0604020202020204" pitchFamily="34" charset="0"/>
              <a:buChar char="•"/>
            </a:pPr>
            <a:r>
              <a:rPr lang="en-US" sz="2000" dirty="0"/>
              <a:t>Interdependence </a:t>
            </a:r>
          </a:p>
          <a:p>
            <a:pPr marL="285750" indent="-285750">
              <a:buFont typeface="Arial" panose="020B0604020202020204" pitchFamily="34" charset="0"/>
              <a:buChar char="•"/>
            </a:pPr>
            <a:r>
              <a:rPr lang="en-US" sz="2000" dirty="0"/>
              <a:t>Shared responsibility – Galatians 6:2 calls us to “bear one another's burdens and to truly hurt along those who are hurting.”</a:t>
            </a:r>
          </a:p>
          <a:p>
            <a:endParaRPr lang="en-ZA" dirty="0"/>
          </a:p>
        </p:txBody>
      </p:sp>
      <p:pic>
        <p:nvPicPr>
          <p:cNvPr id="6" name="Picture 5"/>
          <p:cNvPicPr>
            <a:picLocks noChangeAspect="1"/>
          </p:cNvPicPr>
          <p:nvPr/>
        </p:nvPicPr>
        <p:blipFill>
          <a:blip r:embed="rId3"/>
          <a:stretch>
            <a:fillRect/>
          </a:stretch>
        </p:blipFill>
        <p:spPr>
          <a:xfrm>
            <a:off x="5781964" y="3332479"/>
            <a:ext cx="6410036" cy="3525521"/>
          </a:xfrm>
          <a:prstGeom prst="rect">
            <a:avLst/>
          </a:prstGeom>
        </p:spPr>
      </p:pic>
    </p:spTree>
    <p:extLst>
      <p:ext uri="{BB962C8B-B14F-4D97-AF65-F5344CB8AC3E}">
        <p14:creationId xmlns:p14="http://schemas.microsoft.com/office/powerpoint/2010/main" val="2882282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E335E-4CA4-0E56-B21E-0C6DFC5A28FF}"/>
              </a:ext>
            </a:extLst>
          </p:cNvPr>
          <p:cNvSpPr>
            <a:spLocks noGrp="1"/>
          </p:cNvSpPr>
          <p:nvPr>
            <p:ph type="title"/>
          </p:nvPr>
        </p:nvSpPr>
        <p:spPr>
          <a:xfrm>
            <a:off x="0" y="1"/>
            <a:ext cx="12192000" cy="843279"/>
          </a:xfrm>
          <a:solidFill>
            <a:schemeClr val="accent2"/>
          </a:solidFill>
          <a:ln w="76200">
            <a:solidFill>
              <a:schemeClr val="tx1"/>
            </a:solidFill>
          </a:ln>
        </p:spPr>
        <p:txBody>
          <a:bodyPr>
            <a:normAutofit/>
          </a:bodyPr>
          <a:lstStyle/>
          <a:p>
            <a:pPr algn="ctr"/>
            <a:r>
              <a:rPr lang="en-ZA" sz="5400" b="1" dirty="0"/>
              <a:t>Isintu communitarianism</a:t>
            </a:r>
          </a:p>
        </p:txBody>
      </p:sp>
      <p:sp>
        <p:nvSpPr>
          <p:cNvPr id="3" name="Content Placeholder 2">
            <a:extLst>
              <a:ext uri="{FF2B5EF4-FFF2-40B4-BE49-F238E27FC236}">
                <a16:creationId xmlns:a16="http://schemas.microsoft.com/office/drawing/2014/main" id="{790DA658-C252-5139-2BD6-959E3042B691}"/>
              </a:ext>
            </a:extLst>
          </p:cNvPr>
          <p:cNvSpPr>
            <a:spLocks noGrp="1"/>
          </p:cNvSpPr>
          <p:nvPr>
            <p:ph idx="1"/>
          </p:nvPr>
        </p:nvSpPr>
        <p:spPr>
          <a:xfrm>
            <a:off x="0" y="1026160"/>
            <a:ext cx="12192000" cy="5831839"/>
          </a:xfrm>
          <a:solidFill>
            <a:srgbClr val="FFFF00"/>
          </a:solidFill>
          <a:ln w="76200">
            <a:solidFill>
              <a:schemeClr val="tx1"/>
            </a:solidFill>
          </a:ln>
        </p:spPr>
        <p:txBody>
          <a:bodyPr>
            <a:normAutofit fontScale="77500" lnSpcReduction="20000"/>
          </a:bodyPr>
          <a:lstStyle/>
          <a:p>
            <a:r>
              <a:rPr lang="en-US" dirty="0"/>
              <a:t>In Isintuism my neighbor's problem is my problem and my </a:t>
            </a:r>
            <a:r>
              <a:rPr lang="en-US" dirty="0" err="1"/>
              <a:t>neighbour’s</a:t>
            </a:r>
            <a:r>
              <a:rPr lang="en-US" dirty="0"/>
              <a:t> joy is mine too</a:t>
            </a:r>
          </a:p>
          <a:p>
            <a:r>
              <a:rPr lang="en-US" dirty="0"/>
              <a:t>What affects the individual affects the community and what affects the community affects the individual therefore pastoral responses must speak to both the individual and the community for better coping outcomes</a:t>
            </a:r>
          </a:p>
          <a:p>
            <a:r>
              <a:rPr lang="en-US" dirty="0"/>
              <a:t>An individual cannot be understood separately from the community (in this case community may mean nuclear family or extended family or village or congregation, etc.)</a:t>
            </a:r>
          </a:p>
          <a:p>
            <a:r>
              <a:rPr lang="en-US" dirty="0"/>
              <a:t>Apostle Paul has a good picture of communitarianism in I Corinthians 12: 24- 26 “…God has put the body together, giving greater honor to the parts that lacked it, so that there should be no division in the body, but that its parts should have equal concern for each other. If one part suffers, every part suffers with it; if one part is honored, every part rejoices with it.” - </a:t>
            </a:r>
          </a:p>
          <a:p>
            <a:r>
              <a:rPr lang="en-US" dirty="0"/>
              <a:t>When the Nguni greet, we do so in the plural even if I am talking to one person. Sanibonani or Salibonani (Hallo in the plural/I see you) and then Ninjani/Linjani (how are you? – again in the plural). The respondent says “Yebo (Yes, hello)”  and then “siyaphila –we are well – this again in the plural from this single respondent.” In other words, we greet this person we are meeting together with all those connected to the person such as the community, family members, neighbors, church members/religious group one belongs to, and work mates. If any of the above is not well, the person will say ‘we are not well, my neighbor is suffering through...’ </a:t>
            </a:r>
          </a:p>
          <a:p>
            <a:r>
              <a:rPr lang="en-US" dirty="0"/>
              <a:t>In pastoral care we have linked Isintuism to the biblical text on ‘…love your </a:t>
            </a:r>
            <a:r>
              <a:rPr lang="en-US" dirty="0" err="1"/>
              <a:t>neighbour</a:t>
            </a:r>
            <a:r>
              <a:rPr lang="en-US" dirty="0"/>
              <a:t> as yourself. Matthew 22:39 – A community full of natural love does not need education on how o care for each other in times of need. Those who care have ubuntu (they are humane), the opposite is ubulwane (being like a wild animal)</a:t>
            </a:r>
          </a:p>
          <a:p>
            <a:pPr marL="0" indent="0">
              <a:buNone/>
            </a:pPr>
            <a:endParaRPr lang="en-ZA" dirty="0"/>
          </a:p>
        </p:txBody>
      </p:sp>
    </p:spTree>
    <p:extLst>
      <p:ext uri="{BB962C8B-B14F-4D97-AF65-F5344CB8AC3E}">
        <p14:creationId xmlns:p14="http://schemas.microsoft.com/office/powerpoint/2010/main" val="40812153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1883</Words>
  <Application>Microsoft Office PowerPoint</Application>
  <PresentationFormat>Breitbild</PresentationFormat>
  <Paragraphs>126</Paragraphs>
  <Slides>15</Slides>
  <Notes>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15</vt:i4>
      </vt:variant>
    </vt:vector>
  </HeadingPairs>
  <TitlesOfParts>
    <vt:vector size="22" baseType="lpstr">
      <vt:lpstr>Arial</vt:lpstr>
      <vt:lpstr>Arial Black</vt:lpstr>
      <vt:lpstr>Calibri</vt:lpstr>
      <vt:lpstr>Calibri Light</vt:lpstr>
      <vt:lpstr>Century Gothic</vt:lpstr>
      <vt:lpstr>Courier New</vt:lpstr>
      <vt:lpstr>Office Theme</vt:lpstr>
      <vt:lpstr>PowerPoint-Präsentation</vt:lpstr>
      <vt:lpstr>Pastoral care praxis</vt:lpstr>
      <vt:lpstr>Community –A community is:</vt:lpstr>
      <vt:lpstr>Nguni  Language &amp; Location</vt:lpstr>
      <vt:lpstr>Major Religions amongst the Nguni</vt:lpstr>
      <vt:lpstr>ISINTU</vt:lpstr>
      <vt:lpstr>Human origins</vt:lpstr>
      <vt:lpstr>Isintu Communitarianism</vt:lpstr>
      <vt:lpstr>Isintu communitarianism</vt:lpstr>
      <vt:lpstr>Nguni cosmology</vt:lpstr>
      <vt:lpstr>PowerPoint-Präsentation</vt:lpstr>
      <vt:lpstr>Rituals on continuity &amp; interconnectedness</vt:lpstr>
      <vt:lpstr>Communitarian Interconnectedness &amp; pastoral implications</vt:lpstr>
      <vt:lpstr>Public Pastoral care by community-based elders</vt:lpstr>
      <vt:lpstr>Discussion points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Nguni Rituals as sources of Philosophy of religion</dc:title>
  <dc:creator>Reader</dc:creator>
  <cp:lastModifiedBy>ELM200297</cp:lastModifiedBy>
  <cp:revision>44</cp:revision>
  <dcterms:created xsi:type="dcterms:W3CDTF">2022-03-19T04:45:29Z</dcterms:created>
  <dcterms:modified xsi:type="dcterms:W3CDTF">2023-10-12T07:18:53Z</dcterms:modified>
</cp:coreProperties>
</file>