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notesSlides/notesSlide1.xml" ContentType="application/vnd.openxmlformats-officedocument.presentationml.notesSlide+xml"/>
  <Override PartName="/ppt/theme/themeOverride3.xml" ContentType="application/vnd.openxmlformats-officedocument.themeOverride+xml"/>
  <Override PartName="/ppt/notesSlides/notesSlide2.xml" ContentType="application/vnd.openxmlformats-officedocument.presentationml.notesSlide+xml"/>
  <Override PartName="/ppt/theme/themeOverride4.xml" ContentType="application/vnd.openxmlformats-officedocument.themeOverr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6"/>
  </p:notesMasterIdLst>
  <p:sldIdLst>
    <p:sldId id="278" r:id="rId5"/>
    <p:sldId id="279" r:id="rId6"/>
    <p:sldId id="280" r:id="rId7"/>
    <p:sldId id="284" r:id="rId8"/>
    <p:sldId id="287" r:id="rId9"/>
    <p:sldId id="285" r:id="rId10"/>
    <p:sldId id="283" r:id="rId11"/>
    <p:sldId id="288" r:id="rId12"/>
    <p:sldId id="281" r:id="rId13"/>
    <p:sldId id="282" r:id="rId14"/>
    <p:sldId id="28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19" autoAdjust="0"/>
  </p:normalViewPr>
  <p:slideViewPr>
    <p:cSldViewPr snapToGrid="0">
      <p:cViewPr varScale="1">
        <p:scale>
          <a:sx n="83" d="100"/>
          <a:sy n="83" d="100"/>
        </p:scale>
        <p:origin x="68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D01546-198A-4195-BCF8-F0FF54C90E5E}" type="datetimeFigureOut">
              <a:rPr lang="en-US" smtClean="0"/>
              <a:t>10/6/2022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6DE88F-1F85-4A27-9D34-D74A50E7B0DA}" type="slidenum">
              <a:rPr lang="en-US" smtClean="0"/>
              <a:t>‹#›</a:t>
            </a:fld>
            <a:endParaRPr lang="en-US" dirty="0"/>
          </a:p>
        </p:txBody>
      </p:sp>
    </p:spTree>
    <p:extLst>
      <p:ext uri="{BB962C8B-B14F-4D97-AF65-F5344CB8AC3E}">
        <p14:creationId xmlns:p14="http://schemas.microsoft.com/office/powerpoint/2010/main" val="3730091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7847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3093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63826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77348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D38747-4367-4BD2-8D51-C97E202738E2}" type="datetime1">
              <a:rPr lang="en-US" smtClean="0"/>
              <a:t>10/6/2022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150746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247728"/>
            <a:ext cx="10353762" cy="543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F1B079-7EF0-44EE-B798-BCC497C9F3B2}" type="datetime1">
              <a:rPr lang="en-US" smtClean="0"/>
              <a:t>10/6/2022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09502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normAutofit/>
          </a:bodyPr>
          <a:lstStyle>
            <a:lvl1pPr>
              <a:defRPr sz="40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FF70A8-1D13-4657-95F0-A9EA54967B8D}" type="datetime1">
              <a:rPr lang="en-US" smtClean="0"/>
              <a:t>10/6/2022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5385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EB90AC-71BD-4C7F-8ACA-7B3F18292E63}" type="datetime1">
              <a:rPr lang="en-US" smtClean="0"/>
              <a:t>10/6/2022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
        <p:nvSpPr>
          <p:cNvPr id="11" name="TextBox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775291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6EFC2C-8905-46F0-B443-CE905B76BA01}" type="datetime1">
              <a:rPr lang="en-US" smtClean="0"/>
              <a:t>10/6/2022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45092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49"/>
            <a:ext cx="3300984" cy="764783"/>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768110"/>
            <a:ext cx="3300984" cy="302308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9079DC3-C9B5-499E-9140-0DC28B7074E2}" type="datetime1">
              <a:rPr lang="en-US" smtClean="0"/>
              <a:t>10/6/2022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326478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572443"/>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0BB33EA-E472-4D22-9C03-A9C14AA21CED}" type="datetime1">
              <a:rPr lang="en-US" smtClean="0"/>
              <a:t>10/6/2022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793254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C55A3C-5767-4844-A0A3-83778C2E5409}" type="datetime1">
              <a:rPr lang="en-US" smtClean="0"/>
              <a:t>10/6/2022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54865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763439"/>
            <a:ext cx="9590550" cy="133349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507A8-A5CF-4D38-AB86-7EDDA87A85D4}" type="datetime1">
              <a:rPr lang="en-US" smtClean="0"/>
              <a:t>10/6/2022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84640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12618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76450"/>
            <a:ext cx="4856841" cy="362267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0716" y="2076451"/>
            <a:ext cx="4856841" cy="3622672"/>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FCD27C-8599-43EF-BA1D-14DDC1946E06}" type="datetime1">
              <a:rPr lang="en-US" smtClean="0"/>
              <a:t>10/6/2022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88205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Picture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itle 1"/>
          <p:cNvSpPr>
            <a:spLocks noGrp="1"/>
          </p:cNvSpPr>
          <p:nvPr>
            <p:ph type="title"/>
          </p:nvPr>
        </p:nvSpPr>
        <p:spPr>
          <a:xfrm>
            <a:off x="913795" y="609600"/>
            <a:ext cx="10353762" cy="97045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46013" y="1855153"/>
            <a:ext cx="4764764" cy="69249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46013" y="2702103"/>
            <a:ext cx="4764764"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3166" y="1855152"/>
            <a:ext cx="4779582" cy="692495"/>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3167" y="2702103"/>
            <a:ext cx="4779581"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9343D99-809A-49C0-96E5-4250D0B498EE}" type="datetime1">
              <a:rPr lang="en-US" smtClean="0"/>
              <a:t>10/6/2022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35120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43DE9B-B678-4EFB-BB7D-A4370204A0B0}" type="datetime1">
              <a:rPr lang="en-US" smtClean="0"/>
              <a:t>10/6/2022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9094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812DA-F765-4142-A6A3-A8ED7235E082}" type="datetime1">
              <a:rPr lang="en-US" smtClean="0"/>
              <a:t>10/6/2022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55130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8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0800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673351"/>
            <a:ext cx="3706889" cy="301625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0277FD-7DE6-41D4-930D-AC99F5AFE54E}" type="datetime1">
              <a:rPr lang="en-US" smtClean="0"/>
              <a:t>10/6/2022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793556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763701"/>
            <a:ext cx="5707899" cy="1675559"/>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73698" y="2679699"/>
            <a:ext cx="4588094" cy="3135695"/>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A15526-7079-4B7B-987C-1B5FAE11A0FF}" type="datetime1">
              <a:rPr lang="en-US" smtClean="0"/>
              <a:t>10/6/2022</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3056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073ED0CC-082F-4160-86E5-0D6041F12778}" type="datetime1">
              <a:rPr lang="en-US" smtClean="0"/>
              <a:t>10/6/2022</a:t>
            </a:fld>
            <a:endParaRPr lang="en-US" dirty="0"/>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185897835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sldNum="0" hdr="0" ftr="0" dt="0"/>
  <p:txStyles>
    <p:title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3.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hemeOverride" Target="../theme/themeOverride4.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A1C807-B9AD-4C9B-BF9F-60F03428998E}"/>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 y="10"/>
            <a:ext cx="12192001" cy="6857990"/>
          </a:xfrm>
          <a:prstGeom prst="rect">
            <a:avLst/>
          </a:prstGeom>
        </p:spPr>
      </p:pic>
      <p:sp useBgFill="1">
        <p:nvSpPr>
          <p:cNvPr id="103" name="Freeform 5">
            <a:extLst>
              <a:ext uri="{FF2B5EF4-FFF2-40B4-BE49-F238E27FC236}">
                <a16:creationId xmlns:a16="http://schemas.microsoft.com/office/drawing/2014/main" id="{FE469E50-3893-4ED6-92BA-2985C32B0C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a:off x="7131809" y="1385982"/>
            <a:ext cx="4031414" cy="4100418"/>
          </a:xfrm>
          <a:custGeom>
            <a:avLst/>
            <a:gdLst>
              <a:gd name="T0" fmla="*/ 1577 w 1601"/>
              <a:gd name="T1" fmla="*/ 0 h 696"/>
              <a:gd name="T2" fmla="*/ 833 w 1601"/>
              <a:gd name="T3" fmla="*/ 0 h 696"/>
              <a:gd name="T4" fmla="*/ 768 w 1601"/>
              <a:gd name="T5" fmla="*/ 0 h 696"/>
              <a:gd name="T6" fmla="*/ 24 w 1601"/>
              <a:gd name="T7" fmla="*/ 0 h 696"/>
              <a:gd name="T8" fmla="*/ 0 w 1601"/>
              <a:gd name="T9" fmla="*/ 27 h 696"/>
              <a:gd name="T10" fmla="*/ 0 w 1601"/>
              <a:gd name="T11" fmla="*/ 669 h 696"/>
              <a:gd name="T12" fmla="*/ 24 w 1601"/>
              <a:gd name="T13" fmla="*/ 696 h 696"/>
              <a:gd name="T14" fmla="*/ 768 w 1601"/>
              <a:gd name="T15" fmla="*/ 696 h 696"/>
              <a:gd name="T16" fmla="*/ 833 w 1601"/>
              <a:gd name="T17" fmla="*/ 696 h 696"/>
              <a:gd name="T18" fmla="*/ 1577 w 1601"/>
              <a:gd name="T19" fmla="*/ 696 h 696"/>
              <a:gd name="T20" fmla="*/ 1601 w 1601"/>
              <a:gd name="T21" fmla="*/ 669 h 696"/>
              <a:gd name="T22" fmla="*/ 1601 w 1601"/>
              <a:gd name="T23" fmla="*/ 27 h 696"/>
              <a:gd name="T24" fmla="*/ 1577 w 1601"/>
              <a:gd name="T25" fmla="*/ 0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1" h="696">
                <a:moveTo>
                  <a:pt x="1577" y="0"/>
                </a:moveTo>
                <a:cubicBezTo>
                  <a:pt x="833" y="0"/>
                  <a:pt x="833" y="0"/>
                  <a:pt x="833" y="0"/>
                </a:cubicBezTo>
                <a:cubicBezTo>
                  <a:pt x="768" y="0"/>
                  <a:pt x="768" y="0"/>
                  <a:pt x="768" y="0"/>
                </a:cubicBezTo>
                <a:cubicBezTo>
                  <a:pt x="24" y="0"/>
                  <a:pt x="24" y="0"/>
                  <a:pt x="24" y="0"/>
                </a:cubicBezTo>
                <a:cubicBezTo>
                  <a:pt x="11" y="0"/>
                  <a:pt x="0" y="12"/>
                  <a:pt x="0" y="27"/>
                </a:cubicBezTo>
                <a:cubicBezTo>
                  <a:pt x="0" y="669"/>
                  <a:pt x="0" y="669"/>
                  <a:pt x="0" y="669"/>
                </a:cubicBezTo>
                <a:cubicBezTo>
                  <a:pt x="0" y="684"/>
                  <a:pt x="11" y="696"/>
                  <a:pt x="24" y="696"/>
                </a:cubicBezTo>
                <a:cubicBezTo>
                  <a:pt x="768" y="696"/>
                  <a:pt x="768" y="696"/>
                  <a:pt x="768" y="696"/>
                </a:cubicBezTo>
                <a:cubicBezTo>
                  <a:pt x="833" y="696"/>
                  <a:pt x="833" y="696"/>
                  <a:pt x="833" y="696"/>
                </a:cubicBezTo>
                <a:cubicBezTo>
                  <a:pt x="1577" y="696"/>
                  <a:pt x="1577" y="696"/>
                  <a:pt x="1577" y="696"/>
                </a:cubicBezTo>
                <a:cubicBezTo>
                  <a:pt x="1590" y="696"/>
                  <a:pt x="1601" y="684"/>
                  <a:pt x="1601" y="669"/>
                </a:cubicBezTo>
                <a:cubicBezTo>
                  <a:pt x="1601" y="27"/>
                  <a:pt x="1601" y="27"/>
                  <a:pt x="1601" y="27"/>
                </a:cubicBezTo>
                <a:cubicBezTo>
                  <a:pt x="1601" y="12"/>
                  <a:pt x="1590" y="0"/>
                  <a:pt x="1577" y="0"/>
                </a:cubicBezTo>
                <a:close/>
              </a:path>
            </a:pathLst>
          </a:custGeom>
          <a:ln>
            <a:noFill/>
          </a:ln>
          <a:effectLst>
            <a:outerShdw blurRad="50800" dist="38100" dir="5400000" algn="tl" rotWithShape="0">
              <a:srgbClr val="000000">
                <a:alpha val="43000"/>
              </a:srgbClr>
            </a:outerShdw>
          </a:effectLst>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sp>
        <p:nvSpPr>
          <p:cNvPr id="2" name="Title 1">
            <a:extLst>
              <a:ext uri="{FF2B5EF4-FFF2-40B4-BE49-F238E27FC236}">
                <a16:creationId xmlns:a16="http://schemas.microsoft.com/office/drawing/2014/main" id="{0D1F047C-C727-42A7-85C5-68C5AA1B1A93}"/>
              </a:ext>
            </a:extLst>
          </p:cNvPr>
          <p:cNvSpPr>
            <a:spLocks noGrp="1"/>
          </p:cNvSpPr>
          <p:nvPr>
            <p:ph type="ctrTitle"/>
          </p:nvPr>
        </p:nvSpPr>
        <p:spPr>
          <a:xfrm>
            <a:off x="7389962" y="1673524"/>
            <a:ext cx="3485073" cy="2420504"/>
          </a:xfrm>
        </p:spPr>
        <p:txBody>
          <a:bodyPr>
            <a:normAutofit/>
          </a:bodyPr>
          <a:lstStyle/>
          <a:p>
            <a:pPr algn="l"/>
            <a:r>
              <a:rPr lang="en-US" sz="4000" dirty="0"/>
              <a:t>Called to Care…</a:t>
            </a:r>
          </a:p>
        </p:txBody>
      </p:sp>
      <p:sp>
        <p:nvSpPr>
          <p:cNvPr id="3" name="Subtitle 2">
            <a:extLst>
              <a:ext uri="{FF2B5EF4-FFF2-40B4-BE49-F238E27FC236}">
                <a16:creationId xmlns:a16="http://schemas.microsoft.com/office/drawing/2014/main" id="{DB93FB3F-A8D4-46D3-A1C6-C79C64563729}"/>
              </a:ext>
            </a:extLst>
          </p:cNvPr>
          <p:cNvSpPr>
            <a:spLocks noGrp="1"/>
          </p:cNvSpPr>
          <p:nvPr>
            <p:ph type="subTitle" idx="1"/>
          </p:nvPr>
        </p:nvSpPr>
        <p:spPr>
          <a:xfrm>
            <a:off x="7389965" y="4157933"/>
            <a:ext cx="3485072" cy="1026544"/>
          </a:xfrm>
        </p:spPr>
        <p:txBody>
          <a:bodyPr>
            <a:normAutofit/>
          </a:bodyPr>
          <a:lstStyle/>
          <a:p>
            <a:pPr algn="l"/>
            <a:r>
              <a:rPr lang="en-US" sz="2400" dirty="0"/>
              <a:t>Carefully</a:t>
            </a:r>
            <a:endParaRPr lang="en-US" sz="2300" dirty="0"/>
          </a:p>
        </p:txBody>
      </p:sp>
    </p:spTree>
    <p:extLst>
      <p:ext uri="{BB962C8B-B14F-4D97-AF65-F5344CB8AC3E}">
        <p14:creationId xmlns:p14="http://schemas.microsoft.com/office/powerpoint/2010/main" val="4167884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0EF2A0DA-AE81-4A45-972E-646AC2870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pic>
        <p:nvPicPr>
          <p:cNvPr id="3" name="Picture 2">
            <a:extLst>
              <a:ext uri="{FF2B5EF4-FFF2-40B4-BE49-F238E27FC236}">
                <a16:creationId xmlns:a16="http://schemas.microsoft.com/office/drawing/2014/main" id="{72B2D6DE-C9B5-4678-91EF-77E85F2350DA}"/>
              </a:ext>
              <a:ext uri="{C183D7F6-B498-43B3-948B-1728B52AA6E4}">
                <adec:decorative xmlns:adec="http://schemas.microsoft.com/office/drawing/2017/decorative" val="1"/>
              </a:ext>
            </a:extLst>
          </p:cNvPr>
          <p:cNvPicPr>
            <a:picLocks noChangeAspect="1"/>
          </p:cNvPicPr>
          <p:nvPr/>
        </p:nvPicPr>
        <p:blipFill rotWithShape="1">
          <a:blip r:embed="rId5">
            <a:extLst>
              <a:ext uri="{28A0092B-C50C-407E-A947-70E740481C1C}">
                <a14:useLocalDpi xmlns:a14="http://schemas.microsoft.com/office/drawing/2010/main" val="0"/>
              </a:ext>
            </a:extLst>
          </a:blip>
          <a:srcRect b="-1"/>
          <a:stretch/>
        </p:blipFill>
        <p:spPr>
          <a:xfrm>
            <a:off x="-8622" y="10"/>
            <a:ext cx="6096000" cy="6857990"/>
          </a:xfrm>
          <a:prstGeom prst="rect">
            <a:avLst/>
          </a:prstGeom>
        </p:spPr>
      </p:pic>
      <p:pic>
        <p:nvPicPr>
          <p:cNvPr id="57" name="Picture 56">
            <a:extLst>
              <a:ext uri="{FF2B5EF4-FFF2-40B4-BE49-F238E27FC236}">
                <a16:creationId xmlns:a16="http://schemas.microsoft.com/office/drawing/2014/main" id="{B536FA4E-0152-4E27-91DA-0FC22D1846B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6257026" y="1"/>
            <a:ext cx="5934973" cy="6858000"/>
          </a:xfrm>
          <a:prstGeom prst="rect">
            <a:avLst/>
          </a:prstGeom>
        </p:spPr>
      </p:pic>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6900493" y="609600"/>
            <a:ext cx="4538124" cy="970450"/>
          </a:xfrm>
        </p:spPr>
        <p:txBody>
          <a:bodyPr anchor="b">
            <a:noAutofit/>
          </a:bodyPr>
          <a:lstStyle/>
          <a:p>
            <a:pPr algn="l"/>
            <a:r>
              <a:rPr lang="en-US" sz="2800" dirty="0"/>
              <a:t>“Careful caring” - questions for further discussion</a:t>
            </a:r>
          </a:p>
        </p:txBody>
      </p: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900493" y="1732449"/>
            <a:ext cx="4403596" cy="4058751"/>
          </a:xfrm>
        </p:spPr>
        <p:txBody>
          <a:bodyPr anchor="t">
            <a:normAutofit lnSpcReduction="10000"/>
          </a:bodyPr>
          <a:lstStyle/>
          <a:p>
            <a:r>
              <a:rPr lang="en-US" sz="2200" dirty="0"/>
              <a:t>What are expectations of a pastoral minister based in theology and (vs.?) expectations of a pastoral minister based in context? How might the former help us interpret the latter?</a:t>
            </a:r>
          </a:p>
          <a:p>
            <a:r>
              <a:rPr lang="en-US" sz="2200" b="0" i="0" dirty="0">
                <a:effectLst/>
              </a:rPr>
              <a:t>What are your limits? What local professionals are available for serious mental illness? How do you build a referral network in your context? </a:t>
            </a:r>
          </a:p>
          <a:p>
            <a:pPr marL="36900" lvl="0" indent="0">
              <a:buNone/>
            </a:pPr>
            <a:endParaRPr lang="en-US" sz="2200" dirty="0"/>
          </a:p>
          <a:p>
            <a:endParaRPr lang="en-US" sz="2200" dirty="0"/>
          </a:p>
        </p:txBody>
      </p:sp>
    </p:spTree>
    <p:extLst>
      <p:ext uri="{BB962C8B-B14F-4D97-AF65-F5344CB8AC3E}">
        <p14:creationId xmlns:p14="http://schemas.microsoft.com/office/powerpoint/2010/main" val="16095925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0EF2A0DA-AE81-4A45-972E-646AC2870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pic>
        <p:nvPicPr>
          <p:cNvPr id="3" name="Picture 2">
            <a:extLst>
              <a:ext uri="{FF2B5EF4-FFF2-40B4-BE49-F238E27FC236}">
                <a16:creationId xmlns:a16="http://schemas.microsoft.com/office/drawing/2014/main" id="{72B2D6DE-C9B5-4678-91EF-77E85F2350DA}"/>
              </a:ext>
              <a:ext uri="{C183D7F6-B498-43B3-948B-1728B52AA6E4}">
                <adec:decorative xmlns:adec="http://schemas.microsoft.com/office/drawing/2017/decorative" val="1"/>
              </a:ext>
            </a:extLst>
          </p:cNvPr>
          <p:cNvPicPr>
            <a:picLocks noChangeAspect="1"/>
          </p:cNvPicPr>
          <p:nvPr/>
        </p:nvPicPr>
        <p:blipFill rotWithShape="1">
          <a:blip r:embed="rId5">
            <a:extLst>
              <a:ext uri="{28A0092B-C50C-407E-A947-70E740481C1C}">
                <a14:useLocalDpi xmlns:a14="http://schemas.microsoft.com/office/drawing/2010/main" val="0"/>
              </a:ext>
            </a:extLst>
          </a:blip>
          <a:srcRect b="-1"/>
          <a:stretch/>
        </p:blipFill>
        <p:spPr>
          <a:xfrm>
            <a:off x="-8622" y="10"/>
            <a:ext cx="6096000" cy="6857990"/>
          </a:xfrm>
          <a:prstGeom prst="rect">
            <a:avLst/>
          </a:prstGeom>
        </p:spPr>
      </p:pic>
      <p:pic>
        <p:nvPicPr>
          <p:cNvPr id="57" name="Picture 56">
            <a:extLst>
              <a:ext uri="{FF2B5EF4-FFF2-40B4-BE49-F238E27FC236}">
                <a16:creationId xmlns:a16="http://schemas.microsoft.com/office/drawing/2014/main" id="{B536FA4E-0152-4E27-91DA-0FC22D1846B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6257026" y="1"/>
            <a:ext cx="5934973" cy="6858000"/>
          </a:xfrm>
          <a:prstGeom prst="rect">
            <a:avLst/>
          </a:prstGeom>
        </p:spPr>
      </p:pic>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6900493" y="609600"/>
            <a:ext cx="4538124" cy="970450"/>
          </a:xfrm>
        </p:spPr>
        <p:txBody>
          <a:bodyPr anchor="b">
            <a:noAutofit/>
          </a:bodyPr>
          <a:lstStyle/>
          <a:p>
            <a:pPr algn="l"/>
            <a:r>
              <a:rPr lang="en-US" sz="2800" dirty="0"/>
              <a:t>“Careful caring” - questions for further discussion</a:t>
            </a:r>
          </a:p>
        </p:txBody>
      </p: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900493" y="1732449"/>
            <a:ext cx="4403596" cy="4058751"/>
          </a:xfrm>
        </p:spPr>
        <p:txBody>
          <a:bodyPr anchor="t">
            <a:normAutofit/>
          </a:bodyPr>
          <a:lstStyle/>
          <a:p>
            <a:r>
              <a:rPr lang="en-US" sz="2200" dirty="0"/>
              <a:t>Is it helpful to distinguish pastoral </a:t>
            </a:r>
            <a:r>
              <a:rPr lang="en-US" sz="2200" i="1" dirty="0"/>
              <a:t>care</a:t>
            </a:r>
            <a:r>
              <a:rPr lang="en-US" sz="2200" dirty="0"/>
              <a:t> from pastoral </a:t>
            </a:r>
            <a:r>
              <a:rPr lang="en-US" sz="2200" i="1" dirty="0"/>
              <a:t>counseling</a:t>
            </a:r>
            <a:r>
              <a:rPr lang="en-US" sz="2200" dirty="0"/>
              <a:t>?</a:t>
            </a:r>
            <a:endParaRPr lang="en-US" sz="2200" b="0" i="0" dirty="0">
              <a:effectLst/>
            </a:endParaRPr>
          </a:p>
          <a:p>
            <a:pPr algn="l"/>
            <a:r>
              <a:rPr lang="en-US" sz="2200" b="0" i="0" dirty="0">
                <a:effectLst/>
              </a:rPr>
              <a:t>Are there skilled lay leaders (elders, people known to be good listeners, etc.) whom we could train in congregations? (Perhaps they’ll never be preachers – and perhaps that is a good thing!) What are the barriers to equipping them with the necessary knowledge and skills?</a:t>
            </a:r>
          </a:p>
        </p:txBody>
      </p:sp>
    </p:spTree>
    <p:extLst>
      <p:ext uri="{BB962C8B-B14F-4D97-AF65-F5344CB8AC3E}">
        <p14:creationId xmlns:p14="http://schemas.microsoft.com/office/powerpoint/2010/main" val="952492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0EF2A0DA-AE81-4A45-972E-646AC2870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pic>
        <p:nvPicPr>
          <p:cNvPr id="3" name="Picture 2">
            <a:extLst>
              <a:ext uri="{FF2B5EF4-FFF2-40B4-BE49-F238E27FC236}">
                <a16:creationId xmlns:a16="http://schemas.microsoft.com/office/drawing/2014/main" id="{72B2D6DE-C9B5-4678-91EF-77E85F2350DA}"/>
              </a:ext>
              <a:ext uri="{C183D7F6-B498-43B3-948B-1728B52AA6E4}">
                <adec:decorative xmlns:adec="http://schemas.microsoft.com/office/drawing/2017/decorative" val="1"/>
              </a:ext>
            </a:extLst>
          </p:cNvPr>
          <p:cNvPicPr>
            <a:picLocks noChangeAspect="1"/>
          </p:cNvPicPr>
          <p:nvPr/>
        </p:nvPicPr>
        <p:blipFill rotWithShape="1">
          <a:blip r:embed="rId5">
            <a:extLst>
              <a:ext uri="{28A0092B-C50C-407E-A947-70E740481C1C}">
                <a14:useLocalDpi xmlns:a14="http://schemas.microsoft.com/office/drawing/2010/main" val="0"/>
              </a:ext>
            </a:extLst>
          </a:blip>
          <a:srcRect b="-1"/>
          <a:stretch/>
        </p:blipFill>
        <p:spPr>
          <a:xfrm>
            <a:off x="-8622" y="10"/>
            <a:ext cx="6096000" cy="6857990"/>
          </a:xfrm>
          <a:prstGeom prst="rect">
            <a:avLst/>
          </a:prstGeom>
        </p:spPr>
      </p:pic>
      <p:pic>
        <p:nvPicPr>
          <p:cNvPr id="57" name="Picture 56">
            <a:extLst>
              <a:ext uri="{FF2B5EF4-FFF2-40B4-BE49-F238E27FC236}">
                <a16:creationId xmlns:a16="http://schemas.microsoft.com/office/drawing/2014/main" id="{B536FA4E-0152-4E27-91DA-0FC22D1846B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6257026" y="1"/>
            <a:ext cx="5934973" cy="6858000"/>
          </a:xfrm>
          <a:prstGeom prst="rect">
            <a:avLst/>
          </a:prstGeom>
        </p:spPr>
      </p:pic>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6900493" y="609600"/>
            <a:ext cx="4538124" cy="970450"/>
          </a:xfrm>
        </p:spPr>
        <p:txBody>
          <a:bodyPr anchor="b">
            <a:normAutofit/>
          </a:bodyPr>
          <a:lstStyle/>
          <a:p>
            <a:pPr algn="l"/>
            <a:r>
              <a:rPr lang="en-US" sz="4000" dirty="0"/>
              <a:t>Careful Caring	</a:t>
            </a:r>
          </a:p>
        </p:txBody>
      </p: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900493" y="1732449"/>
            <a:ext cx="4403596" cy="4058751"/>
          </a:xfrm>
        </p:spPr>
        <p:txBody>
          <a:bodyPr anchor="t">
            <a:normAutofit/>
          </a:bodyPr>
          <a:lstStyle/>
          <a:p>
            <a:pPr marL="36900" lvl="0" indent="0">
              <a:buNone/>
            </a:pPr>
            <a:r>
              <a:rPr lang="en-US" sz="2400" dirty="0"/>
              <a:t>Caring based in theology</a:t>
            </a:r>
          </a:p>
          <a:p>
            <a:pPr marL="36900" lvl="0" indent="0">
              <a:buNone/>
            </a:pPr>
            <a:r>
              <a:rPr lang="en-US" sz="2400" dirty="0"/>
              <a:t>Caring based in practice</a:t>
            </a:r>
          </a:p>
          <a:p>
            <a:pPr marL="36900" indent="0">
              <a:buNone/>
            </a:pPr>
            <a:r>
              <a:rPr lang="en-US" sz="2400" dirty="0"/>
              <a:t>Listening as holy art</a:t>
            </a:r>
          </a:p>
          <a:p>
            <a:pPr marL="36900" lvl="0" indent="0">
              <a:buNone/>
            </a:pPr>
            <a:r>
              <a:rPr lang="en-US" sz="2400" dirty="0"/>
              <a:t>Questions for discussion on careful caring</a:t>
            </a:r>
          </a:p>
          <a:p>
            <a:endParaRPr lang="en-US" sz="2400" dirty="0"/>
          </a:p>
        </p:txBody>
      </p:sp>
    </p:spTree>
    <p:extLst>
      <p:ext uri="{BB962C8B-B14F-4D97-AF65-F5344CB8AC3E}">
        <p14:creationId xmlns:p14="http://schemas.microsoft.com/office/powerpoint/2010/main" val="3220235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0650A-EFEB-3486-050D-DA229219AAD4}"/>
              </a:ext>
            </a:extLst>
          </p:cNvPr>
          <p:cNvSpPr>
            <a:spLocks noGrp="1"/>
          </p:cNvSpPr>
          <p:nvPr>
            <p:ph type="title"/>
          </p:nvPr>
        </p:nvSpPr>
        <p:spPr>
          <a:xfrm>
            <a:off x="913795" y="438151"/>
            <a:ext cx="10353762" cy="1257300"/>
          </a:xfrm>
        </p:spPr>
        <p:txBody>
          <a:bodyPr>
            <a:normAutofit fontScale="90000"/>
          </a:bodyPr>
          <a:lstStyle/>
          <a:p>
            <a:r>
              <a:rPr lang="en-US" b="0" i="0" dirty="0">
                <a:solidFill>
                  <a:schemeClr val="accent1"/>
                </a:solidFill>
                <a:effectLst/>
              </a:rPr>
              <a:t>Are pastors responsible for all </a:t>
            </a:r>
            <a:br>
              <a:rPr lang="en-US" b="0" i="0" dirty="0">
                <a:solidFill>
                  <a:schemeClr val="accent1"/>
                </a:solidFill>
                <a:effectLst/>
              </a:rPr>
            </a:br>
            <a:r>
              <a:rPr lang="en-US" b="0" i="0" dirty="0">
                <a:solidFill>
                  <a:schemeClr val="accent1"/>
                </a:solidFill>
                <a:effectLst/>
              </a:rPr>
              <a:t>Pastoral Care and Counseling </a:t>
            </a:r>
            <a:r>
              <a:rPr lang="en-US" dirty="0">
                <a:solidFill>
                  <a:schemeClr val="accent1"/>
                </a:solidFill>
                <a:effectLst/>
              </a:rPr>
              <a:t>T</a:t>
            </a:r>
            <a:r>
              <a:rPr lang="en-US" b="0" i="0" dirty="0">
                <a:solidFill>
                  <a:schemeClr val="accent1"/>
                </a:solidFill>
                <a:effectLst/>
              </a:rPr>
              <a:t>echniques?</a:t>
            </a:r>
            <a:endParaRPr lang="en-US" dirty="0">
              <a:solidFill>
                <a:schemeClr val="accent1"/>
              </a:solidFill>
            </a:endParaRPr>
          </a:p>
        </p:txBody>
      </p:sp>
      <p:sp>
        <p:nvSpPr>
          <p:cNvPr id="3" name="Content Placeholder 2">
            <a:extLst>
              <a:ext uri="{FF2B5EF4-FFF2-40B4-BE49-F238E27FC236}">
                <a16:creationId xmlns:a16="http://schemas.microsoft.com/office/drawing/2014/main" id="{CC4C1038-EF35-00C4-0D77-3AB35A011893}"/>
              </a:ext>
            </a:extLst>
          </p:cNvPr>
          <p:cNvSpPr>
            <a:spLocks noGrp="1"/>
          </p:cNvSpPr>
          <p:nvPr>
            <p:ph idx="1"/>
          </p:nvPr>
        </p:nvSpPr>
        <p:spPr>
          <a:xfrm>
            <a:off x="913795" y="1836305"/>
            <a:ext cx="10353762" cy="3714749"/>
          </a:xfrm>
        </p:spPr>
        <p:txBody>
          <a:bodyPr>
            <a:noAutofit/>
          </a:bodyPr>
          <a:lstStyle/>
          <a:p>
            <a:pPr algn="l"/>
            <a:r>
              <a:rPr lang="en-US" sz="2400" b="1" i="0" dirty="0">
                <a:solidFill>
                  <a:schemeClr val="accent5"/>
                </a:solidFill>
                <a:effectLst/>
              </a:rPr>
              <a:t>New Testament</a:t>
            </a:r>
          </a:p>
          <a:p>
            <a:pPr lvl="1"/>
            <a:r>
              <a:rPr lang="en-US" sz="2400" dirty="0">
                <a:solidFill>
                  <a:schemeClr val="accent5"/>
                </a:solidFill>
                <a:effectLst/>
              </a:rPr>
              <a:t>From the very beginning,</a:t>
            </a:r>
            <a:r>
              <a:rPr lang="en-US" sz="2400" b="0" i="0" dirty="0">
                <a:solidFill>
                  <a:schemeClr val="accent5"/>
                </a:solidFill>
                <a:effectLst/>
              </a:rPr>
              <a:t> the Christian community shares in the joy and pain of one another (Paul’s epistles, but also the Johannine literature, the Gospels of Matthew and Luke)</a:t>
            </a:r>
          </a:p>
          <a:p>
            <a:pPr algn="l"/>
            <a:r>
              <a:rPr lang="en-US" sz="2400" b="1" i="0" dirty="0">
                <a:solidFill>
                  <a:schemeClr val="accent5"/>
                </a:solidFill>
                <a:effectLst/>
              </a:rPr>
              <a:t>Augsburg Confession (CA V, XIV)</a:t>
            </a:r>
          </a:p>
          <a:p>
            <a:pPr lvl="1"/>
            <a:r>
              <a:rPr lang="en-US" sz="2400" b="0" i="0" dirty="0">
                <a:solidFill>
                  <a:schemeClr val="accent5"/>
                </a:solidFill>
                <a:effectLst/>
              </a:rPr>
              <a:t>The unique task and skill set of the pastor…</a:t>
            </a:r>
          </a:p>
          <a:p>
            <a:pPr lvl="1"/>
            <a:r>
              <a:rPr lang="en-US" sz="2400" dirty="0">
                <a:solidFill>
                  <a:schemeClr val="accent5"/>
                </a:solidFill>
                <a:effectLst/>
              </a:rPr>
              <a:t>…</a:t>
            </a:r>
            <a:r>
              <a:rPr lang="en-US" sz="2400" b="0" i="0" dirty="0">
                <a:solidFill>
                  <a:schemeClr val="accent5"/>
                </a:solidFill>
                <a:effectLst/>
              </a:rPr>
              <a:t>might not always be of best service in a pastoral care setting</a:t>
            </a:r>
          </a:p>
        </p:txBody>
      </p:sp>
    </p:spTree>
    <p:extLst>
      <p:ext uri="{BB962C8B-B14F-4D97-AF65-F5344CB8AC3E}">
        <p14:creationId xmlns:p14="http://schemas.microsoft.com/office/powerpoint/2010/main" val="3481989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0650A-EFEB-3486-050D-DA229219AAD4}"/>
              </a:ext>
            </a:extLst>
          </p:cNvPr>
          <p:cNvSpPr>
            <a:spLocks noGrp="1"/>
          </p:cNvSpPr>
          <p:nvPr>
            <p:ph type="title"/>
          </p:nvPr>
        </p:nvSpPr>
        <p:spPr>
          <a:xfrm>
            <a:off x="913795" y="397163"/>
            <a:ext cx="10353762" cy="1257300"/>
          </a:xfrm>
        </p:spPr>
        <p:txBody>
          <a:bodyPr>
            <a:normAutofit/>
          </a:bodyPr>
          <a:lstStyle/>
          <a:p>
            <a:r>
              <a:rPr lang="en-US" i="1" dirty="0">
                <a:solidFill>
                  <a:schemeClr val="accent1"/>
                </a:solidFill>
              </a:rPr>
              <a:t>Augustana </a:t>
            </a:r>
            <a:r>
              <a:rPr lang="en-US" dirty="0">
                <a:solidFill>
                  <a:schemeClr val="accent1"/>
                </a:solidFill>
              </a:rPr>
              <a:t>on Pastoral Ministry</a:t>
            </a:r>
            <a:endParaRPr lang="en-US" i="1" dirty="0">
              <a:solidFill>
                <a:schemeClr val="accent1"/>
              </a:solidFill>
            </a:endParaRPr>
          </a:p>
        </p:txBody>
      </p:sp>
      <p:sp>
        <p:nvSpPr>
          <p:cNvPr id="3" name="Content Placeholder 2">
            <a:extLst>
              <a:ext uri="{FF2B5EF4-FFF2-40B4-BE49-F238E27FC236}">
                <a16:creationId xmlns:a16="http://schemas.microsoft.com/office/drawing/2014/main" id="{CC4C1038-EF35-00C4-0D77-3AB35A011893}"/>
              </a:ext>
            </a:extLst>
          </p:cNvPr>
          <p:cNvSpPr>
            <a:spLocks noGrp="1"/>
          </p:cNvSpPr>
          <p:nvPr>
            <p:ph idx="1"/>
          </p:nvPr>
        </p:nvSpPr>
        <p:spPr>
          <a:xfrm>
            <a:off x="913795" y="1725468"/>
            <a:ext cx="10353762" cy="3714749"/>
          </a:xfrm>
        </p:spPr>
        <p:txBody>
          <a:bodyPr>
            <a:noAutofit/>
          </a:bodyPr>
          <a:lstStyle/>
          <a:p>
            <a:pPr rtl="0"/>
            <a:r>
              <a:rPr lang="en-US" sz="2400" dirty="0"/>
              <a:t>IV. Justification</a:t>
            </a:r>
          </a:p>
          <a:p>
            <a:pPr rtl="0"/>
            <a:r>
              <a:rPr lang="en-US" sz="2400" dirty="0"/>
              <a:t>V. The Ministry of the Church. “In order that we may obtain this faith, the ministry of teaching the Gospel and administering the sacraments was instituted.  For through the Word and the sacraments, as through instruments, the Holy Spirit is given, and the Holy Spirit produces faith, where and when it pleases God, in those who hear the Gospel. That is to say, it is not on account of our own merits but on account of Christ that God justifies those who believe that they are received into favor for Christ’s sake…</a:t>
            </a:r>
          </a:p>
          <a:p>
            <a:pPr rtl="0"/>
            <a:r>
              <a:rPr lang="en-US" sz="2400" dirty="0"/>
              <a:t>VII. The Church</a:t>
            </a:r>
          </a:p>
          <a:p>
            <a:r>
              <a:rPr lang="en-US" sz="2400" dirty="0"/>
              <a:t>XIV. Ecclesiastical Order. “Our churches teach that nobody should preach publicly in the church or administer the sacraments unless he is regularly called.</a:t>
            </a:r>
          </a:p>
        </p:txBody>
      </p:sp>
    </p:spTree>
    <p:extLst>
      <p:ext uri="{BB962C8B-B14F-4D97-AF65-F5344CB8AC3E}">
        <p14:creationId xmlns:p14="http://schemas.microsoft.com/office/powerpoint/2010/main" val="3677948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0650A-EFEB-3486-050D-DA229219AAD4}"/>
              </a:ext>
            </a:extLst>
          </p:cNvPr>
          <p:cNvSpPr>
            <a:spLocks noGrp="1"/>
          </p:cNvSpPr>
          <p:nvPr>
            <p:ph type="title"/>
          </p:nvPr>
        </p:nvSpPr>
        <p:spPr>
          <a:xfrm>
            <a:off x="913795" y="438151"/>
            <a:ext cx="10353762" cy="1257300"/>
          </a:xfrm>
        </p:spPr>
        <p:txBody>
          <a:bodyPr>
            <a:normAutofit fontScale="90000"/>
          </a:bodyPr>
          <a:lstStyle/>
          <a:p>
            <a:r>
              <a:rPr lang="en-US" b="0" i="0" dirty="0">
                <a:solidFill>
                  <a:schemeClr val="accent1"/>
                </a:solidFill>
                <a:effectLst/>
              </a:rPr>
              <a:t>Are pastors responsible for all </a:t>
            </a:r>
            <a:br>
              <a:rPr lang="en-US" b="0" i="0" dirty="0">
                <a:solidFill>
                  <a:schemeClr val="accent1"/>
                </a:solidFill>
                <a:effectLst/>
              </a:rPr>
            </a:br>
            <a:r>
              <a:rPr lang="en-US" b="0" i="0" dirty="0">
                <a:solidFill>
                  <a:schemeClr val="accent1"/>
                </a:solidFill>
                <a:effectLst/>
              </a:rPr>
              <a:t>Pastoral Care and Counseling </a:t>
            </a:r>
            <a:r>
              <a:rPr lang="en-US" dirty="0">
                <a:solidFill>
                  <a:schemeClr val="accent1"/>
                </a:solidFill>
                <a:effectLst/>
              </a:rPr>
              <a:t>T</a:t>
            </a:r>
            <a:r>
              <a:rPr lang="en-US" b="0" i="0" dirty="0">
                <a:solidFill>
                  <a:schemeClr val="accent1"/>
                </a:solidFill>
                <a:effectLst/>
              </a:rPr>
              <a:t>echniques?</a:t>
            </a:r>
            <a:endParaRPr lang="en-US" dirty="0">
              <a:solidFill>
                <a:schemeClr val="accent1"/>
              </a:solidFill>
            </a:endParaRPr>
          </a:p>
        </p:txBody>
      </p:sp>
      <p:sp>
        <p:nvSpPr>
          <p:cNvPr id="3" name="Content Placeholder 2">
            <a:extLst>
              <a:ext uri="{FF2B5EF4-FFF2-40B4-BE49-F238E27FC236}">
                <a16:creationId xmlns:a16="http://schemas.microsoft.com/office/drawing/2014/main" id="{CC4C1038-EF35-00C4-0D77-3AB35A011893}"/>
              </a:ext>
            </a:extLst>
          </p:cNvPr>
          <p:cNvSpPr>
            <a:spLocks noGrp="1"/>
          </p:cNvSpPr>
          <p:nvPr>
            <p:ph idx="1"/>
          </p:nvPr>
        </p:nvSpPr>
        <p:spPr>
          <a:xfrm>
            <a:off x="913795" y="1836305"/>
            <a:ext cx="10353762" cy="3714749"/>
          </a:xfrm>
        </p:spPr>
        <p:txBody>
          <a:bodyPr>
            <a:noAutofit/>
          </a:bodyPr>
          <a:lstStyle/>
          <a:p>
            <a:r>
              <a:rPr lang="en-US" sz="2800" b="1" i="0" dirty="0">
                <a:solidFill>
                  <a:schemeClr val="accent5"/>
                </a:solidFill>
                <a:effectLst/>
              </a:rPr>
              <a:t>Exception to the rule - sacramental ministry as pastoral care. </a:t>
            </a:r>
          </a:p>
          <a:p>
            <a:pPr lvl="1"/>
            <a:r>
              <a:rPr lang="en-US" sz="2800" b="0" i="0" dirty="0">
                <a:solidFill>
                  <a:schemeClr val="accent5"/>
                </a:solidFill>
                <a:effectLst/>
              </a:rPr>
              <a:t>Confession and Absolution (</a:t>
            </a:r>
            <a:r>
              <a:rPr lang="en-US" sz="2800" dirty="0">
                <a:solidFill>
                  <a:schemeClr val="accent5"/>
                </a:solidFill>
                <a:effectLst/>
              </a:rPr>
              <a:t>the “third </a:t>
            </a:r>
            <a:r>
              <a:rPr lang="en-US" sz="2800" b="0" i="0" dirty="0">
                <a:solidFill>
                  <a:schemeClr val="accent5"/>
                </a:solidFill>
                <a:effectLst/>
              </a:rPr>
              <a:t>Sacrament” CA XI)</a:t>
            </a:r>
          </a:p>
          <a:p>
            <a:pPr lvl="1"/>
            <a:r>
              <a:rPr lang="en-US" sz="2800" b="0" i="0" dirty="0">
                <a:solidFill>
                  <a:schemeClr val="accent5"/>
                </a:solidFill>
                <a:effectLst/>
              </a:rPr>
              <a:t>Holy Communion as an instrument of pastoral care</a:t>
            </a:r>
          </a:p>
          <a:p>
            <a:pPr lvl="1"/>
            <a:r>
              <a:rPr lang="en-US" sz="2800" b="0" i="0" dirty="0">
                <a:solidFill>
                  <a:schemeClr val="accent5"/>
                </a:solidFill>
                <a:effectLst/>
              </a:rPr>
              <a:t>Baptism (in emergencies)</a:t>
            </a:r>
          </a:p>
          <a:p>
            <a:r>
              <a:rPr lang="en-US" sz="2800" b="1" i="0" dirty="0">
                <a:solidFill>
                  <a:schemeClr val="accent5"/>
                </a:solidFill>
                <a:effectLst/>
              </a:rPr>
              <a:t>Pastoral Care is not the exclusive prerogative of pastors; it </a:t>
            </a:r>
            <a:r>
              <a:rPr lang="en-US" sz="2800" b="1" i="0" dirty="0" err="1">
                <a:solidFill>
                  <a:schemeClr val="accent5"/>
                </a:solidFill>
                <a:effectLst/>
              </a:rPr>
              <a:t>is</a:t>
            </a:r>
            <a:r>
              <a:rPr lang="en-US" sz="2800" b="1" dirty="0" err="1">
                <a:solidFill>
                  <a:schemeClr val="accent5"/>
                </a:solidFill>
                <a:effectLst/>
              </a:rPr>
              <a:t>“the</a:t>
            </a:r>
            <a:r>
              <a:rPr lang="en-US" sz="2800" b="1" dirty="0">
                <a:solidFill>
                  <a:schemeClr val="accent5"/>
                </a:solidFill>
                <a:effectLst/>
              </a:rPr>
              <a:t> obligation of the </a:t>
            </a:r>
            <a:r>
              <a:rPr lang="en-US" sz="2800" b="1" dirty="0" err="1">
                <a:solidFill>
                  <a:schemeClr val="accent5"/>
                </a:solidFill>
                <a:effectLst/>
              </a:rPr>
              <a:t>baptised</a:t>
            </a:r>
            <a:r>
              <a:rPr lang="en-US" sz="2800" b="1" dirty="0">
                <a:solidFill>
                  <a:schemeClr val="accent5"/>
                </a:solidFill>
                <a:effectLst/>
              </a:rPr>
              <a:t> rather than the privilege of the ordained.”</a:t>
            </a:r>
          </a:p>
        </p:txBody>
      </p:sp>
    </p:spTree>
    <p:extLst>
      <p:ext uri="{BB962C8B-B14F-4D97-AF65-F5344CB8AC3E}">
        <p14:creationId xmlns:p14="http://schemas.microsoft.com/office/powerpoint/2010/main" val="2240277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0650A-EFEB-3486-050D-DA229219AAD4}"/>
              </a:ext>
            </a:extLst>
          </p:cNvPr>
          <p:cNvSpPr>
            <a:spLocks noGrp="1"/>
          </p:cNvSpPr>
          <p:nvPr>
            <p:ph type="title"/>
          </p:nvPr>
        </p:nvSpPr>
        <p:spPr/>
        <p:txBody>
          <a:bodyPr>
            <a:normAutofit fontScale="90000"/>
          </a:bodyPr>
          <a:lstStyle/>
          <a:p>
            <a:r>
              <a:rPr lang="en-US" sz="4800" b="0" i="0" dirty="0">
                <a:solidFill>
                  <a:schemeClr val="accent1"/>
                </a:solidFill>
                <a:effectLst/>
              </a:rPr>
              <a:t>Pastoral Care is frequently the duty of ordained ministers</a:t>
            </a:r>
            <a:endParaRPr lang="en-US" b="0" i="0" dirty="0">
              <a:solidFill>
                <a:schemeClr val="accent1"/>
              </a:solidFill>
              <a:effectLst/>
            </a:endParaRPr>
          </a:p>
        </p:txBody>
      </p:sp>
      <p:sp>
        <p:nvSpPr>
          <p:cNvPr id="3" name="Content Placeholder 2">
            <a:extLst>
              <a:ext uri="{FF2B5EF4-FFF2-40B4-BE49-F238E27FC236}">
                <a16:creationId xmlns:a16="http://schemas.microsoft.com/office/drawing/2014/main" id="{CC4C1038-EF35-00C4-0D77-3AB35A011893}"/>
              </a:ext>
            </a:extLst>
          </p:cNvPr>
          <p:cNvSpPr>
            <a:spLocks noGrp="1"/>
          </p:cNvSpPr>
          <p:nvPr>
            <p:ph idx="1"/>
          </p:nvPr>
        </p:nvSpPr>
        <p:spPr/>
        <p:txBody>
          <a:bodyPr>
            <a:normAutofit fontScale="92500" lnSpcReduction="20000"/>
          </a:bodyPr>
          <a:lstStyle/>
          <a:p>
            <a:pPr algn="l"/>
            <a:r>
              <a:rPr lang="en-US" sz="2800" b="0" i="0" dirty="0">
                <a:effectLst/>
              </a:rPr>
              <a:t>Why?</a:t>
            </a:r>
            <a:endParaRPr lang="en-US" sz="3200" b="0" i="0" dirty="0">
              <a:effectLst/>
            </a:endParaRPr>
          </a:p>
          <a:p>
            <a:pPr lvl="1"/>
            <a:r>
              <a:rPr lang="en-US" sz="2800" b="0" i="0" dirty="0">
                <a:effectLst/>
              </a:rPr>
              <a:t>Pastor as expert in all things spiritual</a:t>
            </a:r>
            <a:endParaRPr lang="en-US" sz="3200" b="0" i="0" dirty="0">
              <a:effectLst/>
            </a:endParaRPr>
          </a:p>
          <a:p>
            <a:pPr lvl="1"/>
            <a:r>
              <a:rPr lang="en-US" sz="2800" b="0" i="0" dirty="0">
                <a:effectLst/>
              </a:rPr>
              <a:t>Pastor as replacement for professional therapist (“psychologist” or even “psychiatrist” - “lite”)</a:t>
            </a:r>
            <a:endParaRPr lang="en-US" sz="3200" b="0" i="0" dirty="0">
              <a:effectLst/>
            </a:endParaRPr>
          </a:p>
          <a:p>
            <a:pPr lvl="2"/>
            <a:r>
              <a:rPr lang="en-US" sz="2400" b="0" i="0" dirty="0">
                <a:effectLst/>
              </a:rPr>
              <a:t>Costs associated with professional care</a:t>
            </a:r>
            <a:endParaRPr lang="en-US" sz="2400" dirty="0">
              <a:effectLst/>
            </a:endParaRPr>
          </a:p>
          <a:p>
            <a:pPr lvl="2"/>
            <a:r>
              <a:rPr lang="en-US" sz="2400" b="0" i="0" dirty="0">
                <a:effectLst/>
              </a:rPr>
              <a:t>Stigma of mental health problems</a:t>
            </a:r>
          </a:p>
          <a:p>
            <a:pPr lvl="3"/>
            <a:r>
              <a:rPr lang="en-US" sz="2400" b="0" i="0" dirty="0">
                <a:effectLst/>
              </a:rPr>
              <a:t>Taboo issues in a given culture – addiction, sexual issues</a:t>
            </a:r>
          </a:p>
          <a:p>
            <a:pPr lvl="1"/>
            <a:r>
              <a:rPr lang="en-US" sz="2900" dirty="0">
                <a:effectLst/>
              </a:rPr>
              <a:t>Reasons in your contexts?</a:t>
            </a:r>
            <a:endParaRPr lang="en-US" sz="2900" b="0" i="0" dirty="0">
              <a:effectLst/>
            </a:endParaRPr>
          </a:p>
          <a:p>
            <a:endParaRPr lang="en-US" sz="3200" dirty="0"/>
          </a:p>
        </p:txBody>
      </p:sp>
    </p:spTree>
    <p:extLst>
      <p:ext uri="{BB962C8B-B14F-4D97-AF65-F5344CB8AC3E}">
        <p14:creationId xmlns:p14="http://schemas.microsoft.com/office/powerpoint/2010/main" val="4120766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0650A-EFEB-3486-050D-DA229219AAD4}"/>
              </a:ext>
            </a:extLst>
          </p:cNvPr>
          <p:cNvSpPr>
            <a:spLocks noGrp="1"/>
          </p:cNvSpPr>
          <p:nvPr>
            <p:ph type="title"/>
          </p:nvPr>
        </p:nvSpPr>
        <p:spPr/>
        <p:txBody>
          <a:bodyPr>
            <a:normAutofit fontScale="90000"/>
          </a:bodyPr>
          <a:lstStyle/>
          <a:p>
            <a:r>
              <a:rPr lang="en-US" dirty="0">
                <a:solidFill>
                  <a:schemeClr val="accent1"/>
                </a:solidFill>
              </a:rPr>
              <a:t>The Holy Art of Listening in </a:t>
            </a:r>
            <a:br>
              <a:rPr lang="en-US" dirty="0">
                <a:solidFill>
                  <a:schemeClr val="accent1"/>
                </a:solidFill>
              </a:rPr>
            </a:br>
            <a:r>
              <a:rPr lang="en-US" dirty="0">
                <a:solidFill>
                  <a:schemeClr val="accent1"/>
                </a:solidFill>
              </a:rPr>
              <a:t>Pastoral Care and Counseling</a:t>
            </a:r>
          </a:p>
        </p:txBody>
      </p:sp>
      <p:sp>
        <p:nvSpPr>
          <p:cNvPr id="3" name="Content Placeholder 2">
            <a:extLst>
              <a:ext uri="{FF2B5EF4-FFF2-40B4-BE49-F238E27FC236}">
                <a16:creationId xmlns:a16="http://schemas.microsoft.com/office/drawing/2014/main" id="{CC4C1038-EF35-00C4-0D77-3AB35A011893}"/>
              </a:ext>
            </a:extLst>
          </p:cNvPr>
          <p:cNvSpPr>
            <a:spLocks noGrp="1"/>
          </p:cNvSpPr>
          <p:nvPr>
            <p:ph idx="1"/>
          </p:nvPr>
        </p:nvSpPr>
        <p:spPr>
          <a:xfrm>
            <a:off x="913795" y="2076450"/>
            <a:ext cx="10353762" cy="4416714"/>
          </a:xfrm>
        </p:spPr>
        <p:txBody>
          <a:bodyPr>
            <a:normAutofit/>
          </a:bodyPr>
          <a:lstStyle/>
          <a:p>
            <a:r>
              <a:rPr lang="en-US" b="0" i="0" dirty="0">
                <a:effectLst/>
              </a:rPr>
              <a:t>God’s openness towards and concern for humanity (listening to prayer) is the model for listening to our fellow humans. God demonstrates Divine love by listening to us when we pray. By analogy, we are to show our love for our brothers and sisters by listening to them. (Bonhoeffer. </a:t>
            </a:r>
            <a:r>
              <a:rPr lang="en-US" b="0" i="1" dirty="0">
                <a:effectLst/>
              </a:rPr>
              <a:t>Life Together</a:t>
            </a:r>
            <a:r>
              <a:rPr lang="en-US" b="0" dirty="0">
                <a:effectLst/>
              </a:rPr>
              <a:t>)</a:t>
            </a:r>
          </a:p>
          <a:p>
            <a:r>
              <a:rPr lang="en-US" b="0" i="0" dirty="0">
                <a:effectLst/>
              </a:rPr>
              <a:t>Speaking to a good listener might be</a:t>
            </a:r>
            <a:r>
              <a:rPr lang="en-US" dirty="0">
                <a:effectLst/>
              </a:rPr>
              <a:t> experienced </a:t>
            </a:r>
            <a:r>
              <a:rPr lang="en-US" b="0" i="0" dirty="0">
                <a:effectLst/>
              </a:rPr>
              <a:t>in a way analogous to a sense of being heard in prayer.</a:t>
            </a:r>
          </a:p>
          <a:p>
            <a:r>
              <a:rPr lang="en-US" dirty="0">
                <a:effectLst/>
              </a:rPr>
              <a:t>Unique in pastoral care and counseling – listening with “both ears,” attuned both to our conversation partner and to the sometimes still, small voice of God. Pastoral care is about building a bridge of communication and understanding between the Holy One. </a:t>
            </a:r>
            <a:endParaRPr lang="en-US" b="0" i="0" dirty="0">
              <a:effectLst/>
            </a:endParaRPr>
          </a:p>
          <a:p>
            <a:endParaRPr lang="en-US" dirty="0"/>
          </a:p>
        </p:txBody>
      </p:sp>
    </p:spTree>
    <p:extLst>
      <p:ext uri="{BB962C8B-B14F-4D97-AF65-F5344CB8AC3E}">
        <p14:creationId xmlns:p14="http://schemas.microsoft.com/office/powerpoint/2010/main" val="15076440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F8C4F-4242-1430-DEAB-C4AFDC58F584}"/>
              </a:ext>
            </a:extLst>
          </p:cNvPr>
          <p:cNvSpPr>
            <a:spLocks noGrp="1"/>
          </p:cNvSpPr>
          <p:nvPr>
            <p:ph type="title"/>
          </p:nvPr>
        </p:nvSpPr>
        <p:spPr/>
        <p:txBody>
          <a:bodyPr/>
          <a:lstStyle/>
          <a:p>
            <a:r>
              <a:rPr lang="en-US" dirty="0"/>
              <a:t>“Active Listening” in Pastoral Care</a:t>
            </a:r>
          </a:p>
        </p:txBody>
      </p:sp>
      <p:pic>
        <p:nvPicPr>
          <p:cNvPr id="5" name="Content Placeholder 4" descr="A picture containing dog, indoor, mammal, blue&#10;&#10;Description automatically generated">
            <a:extLst>
              <a:ext uri="{FF2B5EF4-FFF2-40B4-BE49-F238E27FC236}">
                <a16:creationId xmlns:a16="http://schemas.microsoft.com/office/drawing/2014/main" id="{31D3EFF9-1809-F51E-A37B-750121E73974}"/>
              </a:ext>
            </a:extLst>
          </p:cNvPr>
          <p:cNvPicPr>
            <a:picLocks noGrp="1" noChangeAspect="1"/>
          </p:cNvPicPr>
          <p:nvPr>
            <p:ph idx="1"/>
          </p:nvPr>
        </p:nvPicPr>
        <p:blipFill>
          <a:blip r:embed="rId2"/>
          <a:stretch>
            <a:fillRect/>
          </a:stretch>
        </p:blipFill>
        <p:spPr>
          <a:xfrm>
            <a:off x="1603534" y="2076450"/>
            <a:ext cx="8975407" cy="3714750"/>
          </a:xfrm>
        </p:spPr>
      </p:pic>
    </p:spTree>
    <p:extLst>
      <p:ext uri="{BB962C8B-B14F-4D97-AF65-F5344CB8AC3E}">
        <p14:creationId xmlns:p14="http://schemas.microsoft.com/office/powerpoint/2010/main" val="3877822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6896A-ECA6-9818-8547-2308BC2D049D}"/>
              </a:ext>
            </a:extLst>
          </p:cNvPr>
          <p:cNvSpPr>
            <a:spLocks noGrp="1"/>
          </p:cNvSpPr>
          <p:nvPr>
            <p:ph type="title"/>
          </p:nvPr>
        </p:nvSpPr>
        <p:spPr>
          <a:xfrm>
            <a:off x="913794" y="1410246"/>
            <a:ext cx="5707899" cy="1675559"/>
          </a:xfrm>
        </p:spPr>
        <p:txBody>
          <a:bodyPr/>
          <a:lstStyle/>
          <a:p>
            <a:r>
              <a:rPr lang="en-US" sz="3600" dirty="0" err="1">
                <a:solidFill>
                  <a:schemeClr val="accent1"/>
                </a:solidFill>
              </a:rPr>
              <a:t>Staupitz</a:t>
            </a:r>
            <a:r>
              <a:rPr lang="en-US" sz="3600" dirty="0">
                <a:solidFill>
                  <a:schemeClr val="accent1"/>
                </a:solidFill>
              </a:rPr>
              <a:t> and Luther: </a:t>
            </a:r>
            <a:br>
              <a:rPr lang="en-US" sz="3600" dirty="0">
                <a:solidFill>
                  <a:schemeClr val="accent1"/>
                </a:solidFill>
              </a:rPr>
            </a:br>
            <a:r>
              <a:rPr lang="en-US" sz="3600" dirty="0">
                <a:solidFill>
                  <a:schemeClr val="accent1"/>
                </a:solidFill>
              </a:rPr>
              <a:t>a model for listening, intervention, </a:t>
            </a:r>
            <a:br>
              <a:rPr lang="en-US" sz="3600" dirty="0">
                <a:solidFill>
                  <a:schemeClr val="accent1"/>
                </a:solidFill>
              </a:rPr>
            </a:br>
            <a:r>
              <a:rPr lang="en-US" sz="3600" dirty="0">
                <a:solidFill>
                  <a:schemeClr val="accent1"/>
                </a:solidFill>
              </a:rPr>
              <a:t>and continuing care</a:t>
            </a:r>
          </a:p>
        </p:txBody>
      </p:sp>
      <p:sp>
        <p:nvSpPr>
          <p:cNvPr id="4" name="Text Placeholder 3">
            <a:extLst>
              <a:ext uri="{FF2B5EF4-FFF2-40B4-BE49-F238E27FC236}">
                <a16:creationId xmlns:a16="http://schemas.microsoft.com/office/drawing/2014/main" id="{9E8FEF34-EBBC-7654-A88C-8465E78C1341}"/>
              </a:ext>
            </a:extLst>
          </p:cNvPr>
          <p:cNvSpPr>
            <a:spLocks noGrp="1"/>
          </p:cNvSpPr>
          <p:nvPr>
            <p:ph type="body" sz="half" idx="2"/>
          </p:nvPr>
        </p:nvSpPr>
        <p:spPr>
          <a:xfrm>
            <a:off x="1473697" y="3289299"/>
            <a:ext cx="4588094" cy="3135695"/>
          </a:xfrm>
        </p:spPr>
        <p:txBody>
          <a:bodyPr>
            <a:normAutofit/>
          </a:bodyPr>
          <a:lstStyle/>
          <a:p>
            <a:r>
              <a:rPr lang="en-US" sz="3200" i="1" dirty="0">
                <a:effectLst/>
              </a:rPr>
              <a:t>“I</a:t>
            </a:r>
            <a:r>
              <a:rPr lang="en-US" sz="3200" b="0" i="1" dirty="0">
                <a:effectLst/>
              </a:rPr>
              <a:t>f it had not been for Dr. </a:t>
            </a:r>
            <a:r>
              <a:rPr lang="en-US" sz="3200" b="0" i="1" dirty="0" err="1">
                <a:effectLst/>
              </a:rPr>
              <a:t>Staupitz</a:t>
            </a:r>
            <a:r>
              <a:rPr lang="en-US" sz="3200" b="0" i="1" dirty="0">
                <a:effectLst/>
              </a:rPr>
              <a:t>, I should have sunk in hell.”</a:t>
            </a:r>
          </a:p>
          <a:p>
            <a:r>
              <a:rPr lang="en-US" sz="3200" i="1" dirty="0">
                <a:effectLst/>
              </a:rPr>
              <a:t>M. Luther</a:t>
            </a:r>
            <a:endParaRPr lang="en-US" sz="3200" i="1" dirty="0"/>
          </a:p>
        </p:txBody>
      </p:sp>
      <p:pic>
        <p:nvPicPr>
          <p:cNvPr id="8" name="Picture 7" descr="A group of people standing outside a house&#10;&#10;Description automatically generated with low confidence">
            <a:extLst>
              <a:ext uri="{FF2B5EF4-FFF2-40B4-BE49-F238E27FC236}">
                <a16:creationId xmlns:a16="http://schemas.microsoft.com/office/drawing/2014/main" id="{0325009D-C696-AAD3-1448-300A3360B6B9}"/>
              </a:ext>
            </a:extLst>
          </p:cNvPr>
          <p:cNvPicPr>
            <a:picLocks noChangeAspect="1"/>
          </p:cNvPicPr>
          <p:nvPr/>
        </p:nvPicPr>
        <p:blipFill rotWithShape="1">
          <a:blip r:embed="rId2"/>
          <a:srcRect l="38443" t="9341" r="38666" b="17217"/>
          <a:stretch/>
        </p:blipFill>
        <p:spPr>
          <a:xfrm>
            <a:off x="7324725" y="580375"/>
            <a:ext cx="3713947" cy="5235019"/>
          </a:xfrm>
          <a:prstGeom prst="rect">
            <a:avLst/>
          </a:prstGeom>
        </p:spPr>
      </p:pic>
    </p:spTree>
    <p:extLst>
      <p:ext uri="{BB962C8B-B14F-4D97-AF65-F5344CB8AC3E}">
        <p14:creationId xmlns:p14="http://schemas.microsoft.com/office/powerpoint/2010/main" val="39167953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Custom 35">
      <a:dk1>
        <a:sysClr val="windowText" lastClr="000000"/>
      </a:dk1>
      <a:lt1>
        <a:sysClr val="window" lastClr="FFFFFF"/>
      </a:lt1>
      <a:dk2>
        <a:srgbClr val="4E3B30"/>
      </a:dk2>
      <a:lt2>
        <a:srgbClr val="F4EDD8"/>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Custom 4">
      <a:majorFont>
        <a:latin typeface="Goudy Old Style"/>
        <a:ea typeface=""/>
        <a:cs typeface=""/>
      </a:majorFont>
      <a:minorFont>
        <a:latin typeface="Goudy Old Style"/>
        <a:ea typeface=""/>
        <a:cs typeface=""/>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VTI" id="{35C4A07C-0176-4A32-9BCB-B016516853F0}" vid="{9B70D35C-BCA8-4715-BB49-8BE54A7FC0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2.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3.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4.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4B270AB-C138-415C-897E-3C24487DECF1}">
  <ds:schemaRefs>
    <ds:schemaRef ds:uri="http://schemas.microsoft.com/sharepoint/v3/contenttype/forms"/>
  </ds:schemaRefs>
</ds:datastoreItem>
</file>

<file path=customXml/itemProps2.xml><?xml version="1.0" encoding="utf-8"?>
<ds:datastoreItem xmlns:ds="http://schemas.openxmlformats.org/officeDocument/2006/customXml" ds:itemID="{2C4C00F4-06E9-43E3-AD97-88A857CEFA82}">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0585E981-8C91-4205-A0C3-C991F42B4C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{5F776D92-12CF-41F6-B581-FFE431E97118}tf55705232_win32</Template>
  <TotalTime>184</TotalTime>
  <Words>709</Words>
  <Application>Microsoft Office PowerPoint</Application>
  <PresentationFormat>Widescreen</PresentationFormat>
  <Paragraphs>49</Paragraphs>
  <Slides>11</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Calibri</vt:lpstr>
      <vt:lpstr>Goudy Old Style</vt:lpstr>
      <vt:lpstr>Wingdings 2</vt:lpstr>
      <vt:lpstr>SlateVTI</vt:lpstr>
      <vt:lpstr>Called to Care…</vt:lpstr>
      <vt:lpstr>Careful Caring </vt:lpstr>
      <vt:lpstr>Are pastors responsible for all  Pastoral Care and Counseling Techniques?</vt:lpstr>
      <vt:lpstr>Augustana on Pastoral Ministry</vt:lpstr>
      <vt:lpstr>Are pastors responsible for all  Pastoral Care and Counseling Techniques?</vt:lpstr>
      <vt:lpstr>Pastoral Care is frequently the duty of ordained ministers</vt:lpstr>
      <vt:lpstr>The Holy Art of Listening in  Pastoral Care and Counseling</vt:lpstr>
      <vt:lpstr>“Active Listening” in Pastoral Care</vt:lpstr>
      <vt:lpstr>Staupitz and Luther:  a model for listening, intervention,  and continuing care</vt:lpstr>
      <vt:lpstr>“Careful caring” - questions for further discussion</vt:lpstr>
      <vt:lpstr>“Careful caring” - questions for further 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Lorem Ipsum</dc:title>
  <dc:creator>Bradn Buerkle</dc:creator>
  <cp:lastModifiedBy>Bradn Buerkle</cp:lastModifiedBy>
  <cp:revision>5</cp:revision>
  <dcterms:created xsi:type="dcterms:W3CDTF">2022-10-06T08:40:11Z</dcterms:created>
  <dcterms:modified xsi:type="dcterms:W3CDTF">2022-10-06T11:44:27Z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