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626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247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549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782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1336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8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592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062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57325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664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12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21F2F-7567-4716-A33E-256F02061F38}" type="datetimeFigureOut">
              <a:rPr lang="en-ZA" smtClean="0"/>
              <a:t>2025/03/26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2E5CB-28C6-4DF5-A331-6816F0CA415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689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436" y="434109"/>
            <a:ext cx="11831782" cy="3075854"/>
          </a:xfrm>
        </p:spPr>
        <p:txBody>
          <a:bodyPr>
            <a:normAutofit/>
          </a:bodyPr>
          <a:lstStyle/>
          <a:p>
            <a:r>
              <a:rPr lang="en-US" dirty="0" smtClean="0"/>
              <a:t>Anger</a:t>
            </a:r>
            <a:br>
              <a:rPr lang="en-US" dirty="0" smtClean="0"/>
            </a:br>
            <a:r>
              <a:rPr lang="en-ZA" dirty="0" smtClean="0"/>
              <a:t>The possible role of pastoral care in issues of anger management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1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5" y="64655"/>
            <a:ext cx="12062690" cy="1626033"/>
          </a:xfr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 smtClean="0"/>
              <a:t>What is anger/wrath?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5" y="1825625"/>
            <a:ext cx="12062690" cy="4953866"/>
          </a:xfrm>
          <a:solidFill>
            <a:srgbClr val="FFC000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ZA" dirty="0" smtClean="0"/>
              <a:t>Anger is a natural, intense emotion characterized by feelings of annoyance, displeasure, or hostility, often triggered by a perceived wrong or threat. It can range from mild irritation to extreme rage and is a normal part of the human experience. </a:t>
            </a:r>
          </a:p>
          <a:p>
            <a:r>
              <a:rPr lang="en-US" dirty="0" smtClean="0"/>
              <a:t>Anger is a feeling that generates energy in a human being. Anger is neither constructive nor destructive. The consequences of anger depend on how the energy generated in used</a:t>
            </a:r>
          </a:p>
          <a:p>
            <a:r>
              <a:rPr lang="en-US" dirty="0" smtClean="0"/>
              <a:t>Anger can be experienced as a feeling where the body reacts through raising the body temperature, a rising lump from the stomach coming up to choke the voice in the throat, burning sensation in the eyes and at times trembling and heavy breathing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5531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5" y="73891"/>
            <a:ext cx="12053454" cy="1616797"/>
          </a:xfrm>
          <a:solidFill>
            <a:srgbClr val="00B0F0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 smtClean="0"/>
              <a:t>The essence of Pastoral care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5" y="1825625"/>
            <a:ext cx="12053453" cy="4963102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Many definitions but for the purposes of this presentation, pastoral care is understood as:</a:t>
            </a:r>
          </a:p>
          <a:p>
            <a:r>
              <a:rPr lang="en-US" dirty="0" smtClean="0"/>
              <a:t>The shepherding by pastoral caregivers (both clergy and laity)</a:t>
            </a:r>
          </a:p>
          <a:p>
            <a:r>
              <a:rPr lang="en-US" dirty="0" smtClean="0"/>
              <a:t>Shepherding is looking after, taking care of, stewardship over God’s things including human beings in need for coping mechanisms in a variety of contextual needs</a:t>
            </a:r>
          </a:p>
          <a:p>
            <a:r>
              <a:rPr lang="en-US" dirty="0" smtClean="0"/>
              <a:t>Shepherding comes also in the form of pastoral counselling, chaplaincy and clinical pastoral care. </a:t>
            </a:r>
          </a:p>
          <a:p>
            <a:r>
              <a:rPr lang="en-US" dirty="0" smtClean="0"/>
              <a:t>Shepherding through pastoral counselling brings about reconciliation, mediation, emotional intelligence and emotional management.</a:t>
            </a:r>
          </a:p>
          <a:p>
            <a:r>
              <a:rPr lang="en-US" dirty="0" smtClean="0"/>
              <a:t>Shepherding in the form of pastoral care responses to the consequences of poor anger management such as fights, death, murder, imprisonment, severed relationships and divorce</a:t>
            </a:r>
          </a:p>
          <a:p>
            <a:r>
              <a:rPr lang="en-US" dirty="0" smtClean="0"/>
              <a:t>Pastoral caregivers represent the ideals of the principles and values of Christ </a:t>
            </a:r>
          </a:p>
          <a:p>
            <a:r>
              <a:rPr lang="en-US" dirty="0" smtClean="0"/>
              <a:t>Helping society to be proactive in some issues where possible than to continuously be an ambulance service picking </a:t>
            </a:r>
            <a:r>
              <a:rPr lang="en-US" smtClean="0"/>
              <a:t>up causalities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60113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5" y="92365"/>
            <a:ext cx="12062690" cy="868218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 smtClean="0"/>
              <a:t>A case of poor anger management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5" y="1071418"/>
            <a:ext cx="12062690" cy="5786582"/>
          </a:xfr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dirty="0"/>
              <a:t>I will cite an incident </a:t>
            </a:r>
            <a:r>
              <a:rPr lang="en-ZA" dirty="0" smtClean="0"/>
              <a:t>that </a:t>
            </a:r>
            <a:r>
              <a:rPr lang="en-ZA" dirty="0"/>
              <a:t>took place during November 2003: a young mother took an eight months </a:t>
            </a:r>
            <a:r>
              <a:rPr lang="en-ZA" dirty="0" smtClean="0"/>
              <a:t>old </a:t>
            </a:r>
            <a:r>
              <a:rPr lang="en-ZA" dirty="0"/>
              <a:t>baby and smashed her head on the wall at Chris Hani </a:t>
            </a:r>
            <a:r>
              <a:rPr lang="en-ZA" dirty="0" err="1"/>
              <a:t>Baragwanath</a:t>
            </a:r>
            <a:r>
              <a:rPr lang="en-ZA" dirty="0"/>
              <a:t> </a:t>
            </a:r>
            <a:r>
              <a:rPr lang="en-ZA" dirty="0" smtClean="0"/>
              <a:t>Hospital</a:t>
            </a:r>
            <a:r>
              <a:rPr lang="en-ZA" dirty="0"/>
              <a:t>. The baby girl died (Radio 702, November 20, 2003, 7:00 news). She </a:t>
            </a:r>
            <a:r>
              <a:rPr lang="en-ZA" dirty="0" smtClean="0"/>
              <a:t>was </a:t>
            </a:r>
            <a:r>
              <a:rPr lang="en-ZA" dirty="0"/>
              <a:t>angry because she fought with her boyfriend, and when asked, she </a:t>
            </a:r>
            <a:r>
              <a:rPr lang="en-ZA" dirty="0" smtClean="0"/>
              <a:t>responded </a:t>
            </a:r>
            <a:r>
              <a:rPr lang="en-ZA" dirty="0"/>
              <a:t>by saying that she was trying to hurt the boyfriend by hurting the </a:t>
            </a:r>
            <a:r>
              <a:rPr lang="en-ZA" dirty="0" smtClean="0"/>
              <a:t>baby </a:t>
            </a:r>
            <a:r>
              <a:rPr lang="en-ZA" dirty="0"/>
              <a:t>that he </a:t>
            </a:r>
            <a:r>
              <a:rPr lang="en-ZA" dirty="0" smtClean="0"/>
              <a:t>loved </a:t>
            </a:r>
            <a:r>
              <a:rPr lang="en-ZA" dirty="0"/>
              <a:t>so dearly. </a:t>
            </a:r>
            <a:endParaRPr lang="en-ZA" dirty="0" smtClean="0"/>
          </a:p>
          <a:p>
            <a:r>
              <a:rPr lang="en-ZA" dirty="0" smtClean="0"/>
              <a:t>The </a:t>
            </a:r>
            <a:r>
              <a:rPr lang="en-ZA" dirty="0"/>
              <a:t>above incident reminds me of the book of Isaiah: “See, the day of </a:t>
            </a:r>
            <a:r>
              <a:rPr lang="en-ZA" dirty="0" smtClean="0"/>
              <a:t>the </a:t>
            </a:r>
            <a:r>
              <a:rPr lang="en-ZA" dirty="0"/>
              <a:t>Lord comes, cruel, with wrath and fierce anger, to make the earth a </a:t>
            </a:r>
            <a:r>
              <a:rPr lang="en-ZA" dirty="0" smtClean="0"/>
              <a:t>desolation</a:t>
            </a:r>
            <a:r>
              <a:rPr lang="en-ZA" dirty="0"/>
              <a:t>, and to destroy its sinners from it … Whoever is found will be thrust </a:t>
            </a:r>
            <a:r>
              <a:rPr lang="en-ZA" dirty="0" smtClean="0"/>
              <a:t>through</a:t>
            </a:r>
            <a:r>
              <a:rPr lang="en-ZA" dirty="0"/>
              <a:t>, and whoever is caught will fall by the sword. Their infants will be </a:t>
            </a:r>
            <a:r>
              <a:rPr lang="en-ZA" dirty="0" smtClean="0"/>
              <a:t>dashed </a:t>
            </a:r>
            <a:r>
              <a:rPr lang="en-ZA" dirty="0"/>
              <a:t>to pieces before their eyes; their houses will be plundered, and their </a:t>
            </a:r>
            <a:r>
              <a:rPr lang="en-ZA" dirty="0" smtClean="0"/>
              <a:t>wives </a:t>
            </a:r>
            <a:r>
              <a:rPr lang="en-ZA" dirty="0"/>
              <a:t>ravished. See, I am stirring up the Medes against them” (Is 13:9, </a:t>
            </a:r>
            <a:r>
              <a:rPr lang="en-ZA" dirty="0" smtClean="0"/>
              <a:t>15-17</a:t>
            </a:r>
            <a:r>
              <a:rPr lang="en-ZA" dirty="0"/>
              <a:t>). </a:t>
            </a:r>
            <a:endParaRPr lang="en-ZA" dirty="0" smtClean="0"/>
          </a:p>
          <a:p>
            <a:r>
              <a:rPr lang="en-US" dirty="0" smtClean="0"/>
              <a:t>We have experienced smashing of glasses, cars, television sets, walls, smashing of people, </a:t>
            </a:r>
            <a:r>
              <a:rPr lang="en-US" dirty="0" err="1" smtClean="0"/>
              <a:t>etc</a:t>
            </a:r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7891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5" y="83128"/>
            <a:ext cx="12053453" cy="1274618"/>
          </a:xfrm>
          <a:solidFill>
            <a:schemeClr val="tx2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Some consequences of lack of anger management in South Africa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5" y="1579418"/>
            <a:ext cx="12053453" cy="5209309"/>
          </a:xfrm>
          <a:solidFill>
            <a:schemeClr val="accent2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ZA" dirty="0"/>
              <a:t>Overall, 6,953 murders were recorded over the three-month </a:t>
            </a:r>
            <a:r>
              <a:rPr lang="en-ZA" dirty="0" smtClean="0"/>
              <a:t>period (October –December 2024), </a:t>
            </a:r>
            <a:r>
              <a:rPr lang="en-ZA" dirty="0"/>
              <a:t>averaging 75, murders a day</a:t>
            </a:r>
            <a:r>
              <a:rPr lang="en-ZA" dirty="0" smtClean="0"/>
              <a:t>.</a:t>
            </a:r>
          </a:p>
          <a:p>
            <a:r>
              <a:rPr lang="en-ZA" dirty="0"/>
              <a:t>South Africa recorded 26,232 murders between January and December 2024, averaging 72 murders every day</a:t>
            </a:r>
            <a:r>
              <a:rPr lang="en-ZA" dirty="0" smtClean="0"/>
              <a:t>.</a:t>
            </a:r>
          </a:p>
          <a:p>
            <a:r>
              <a:rPr lang="en-ZA" dirty="0" smtClean="0"/>
              <a:t>A total </a:t>
            </a:r>
            <a:r>
              <a:rPr lang="en-ZA" dirty="0"/>
              <a:t>of 411,600 counts of serious and violent crimes recorded</a:t>
            </a:r>
            <a:endParaRPr lang="en-ZA" dirty="0" smtClean="0"/>
          </a:p>
          <a:p>
            <a:r>
              <a:rPr lang="en-US" dirty="0" smtClean="0"/>
              <a:t>Domestic violence</a:t>
            </a:r>
          </a:p>
          <a:p>
            <a:r>
              <a:rPr lang="en-US" dirty="0" smtClean="0"/>
              <a:t>Intimate partner violence</a:t>
            </a:r>
          </a:p>
          <a:p>
            <a:r>
              <a:rPr lang="en-US" dirty="0" smtClean="0"/>
              <a:t>Gender based violence</a:t>
            </a:r>
          </a:p>
          <a:p>
            <a:r>
              <a:rPr lang="en-US" dirty="0" smtClean="0"/>
              <a:t>Violent protests</a:t>
            </a:r>
          </a:p>
          <a:p>
            <a:r>
              <a:rPr lang="en-US" dirty="0" smtClean="0"/>
              <a:t>Violent crime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84536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1490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Does Pastoral care and pastoral caregivers </a:t>
            </a:r>
            <a:r>
              <a:rPr lang="en-US" b="1" dirty="0"/>
              <a:t>h</a:t>
            </a:r>
            <a:r>
              <a:rPr lang="en-US" b="1" dirty="0" smtClean="0"/>
              <a:t>ave a role to play in issues of anger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0036"/>
            <a:ext cx="12192000" cy="5527964"/>
          </a:xfrm>
          <a:solidFill>
            <a:schemeClr val="accent4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The violent acts experienced in RSA are attributed to unresolved anger issues, generational anger, historical political issues, socio-economic issues, and poor anger management by police, social workers, pastoral caregivers/chaplains, social workers and confessions by some perpetrators of violence</a:t>
            </a:r>
          </a:p>
          <a:p>
            <a:r>
              <a:rPr lang="en-US" dirty="0" smtClean="0"/>
              <a:t>Pastoral caregivers just like other social service providers are an ambulance service as they continuously react to the consequences of anger </a:t>
            </a:r>
          </a:p>
          <a:p>
            <a:r>
              <a:rPr lang="en-US" dirty="0" smtClean="0"/>
              <a:t>What role can pastoral care givers play in mitigating poor anger management in society instead of being an ambulance service that responds to causalities anger?</a:t>
            </a:r>
          </a:p>
          <a:p>
            <a:r>
              <a:rPr lang="en-US" dirty="0" smtClean="0"/>
              <a:t>We think this workshop can help us brainstorm collectively on practical implementable possibilities for mitigating the growing tide victims/victors of anger</a:t>
            </a:r>
          </a:p>
          <a:p>
            <a:r>
              <a:rPr lang="en-US" dirty="0" smtClean="0"/>
              <a:t>THANK YOU VERY MUCH</a:t>
            </a:r>
          </a:p>
          <a:p>
            <a:endParaRPr lang="en-US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11519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2872"/>
          </a:xfrm>
          <a:solidFill>
            <a:schemeClr val="accent4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ZA" b="1" dirty="0" smtClean="0"/>
              <a:t>References</a:t>
            </a:r>
            <a:endParaRPr lang="en-ZA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" y="1015999"/>
            <a:ext cx="7056582" cy="5763491"/>
          </a:xfrm>
          <a:ln w="76200">
            <a:solidFill>
              <a:schemeClr val="tx1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05964" y="1016001"/>
            <a:ext cx="4812145" cy="5763490"/>
          </a:xfrm>
          <a:solidFill>
            <a:srgbClr val="92D050"/>
          </a:solidFill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en-ZA" sz="3600" dirty="0" smtClean="0"/>
              <a:t>Masango, M. J. (2004). Aggression, anger and violence in South Africa. </a:t>
            </a:r>
            <a:r>
              <a:rPr lang="en-ZA" sz="3600" i="1" dirty="0" err="1" smtClean="0"/>
              <a:t>HTS</a:t>
            </a:r>
            <a:r>
              <a:rPr lang="en-ZA" sz="3600" i="1" dirty="0" smtClean="0"/>
              <a:t>: Theological Studies</a:t>
            </a:r>
            <a:r>
              <a:rPr lang="en-ZA" sz="3600" dirty="0" smtClean="0"/>
              <a:t>, </a:t>
            </a:r>
            <a:r>
              <a:rPr lang="en-ZA" sz="3600" i="1" dirty="0" smtClean="0"/>
              <a:t>60</a:t>
            </a:r>
            <a:r>
              <a:rPr lang="en-ZA" sz="3600" dirty="0" smtClean="0"/>
              <a:t>(3), 993-1006.</a:t>
            </a:r>
          </a:p>
          <a:p>
            <a:r>
              <a:rPr lang="en-US" sz="3600" dirty="0" err="1" smtClean="0"/>
              <a:t>Senzo</a:t>
            </a:r>
            <a:r>
              <a:rPr lang="en-US" sz="3600" dirty="0" smtClean="0"/>
              <a:t> Mchunu – South Africa crime statistics</a:t>
            </a:r>
            <a:endParaRPr lang="en-ZA" sz="3600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26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715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Anger The possible role of pastoral care in issues of anger management</vt:lpstr>
      <vt:lpstr>What is anger/wrath?</vt:lpstr>
      <vt:lpstr>The essence of Pastoral care</vt:lpstr>
      <vt:lpstr>A case of poor anger management</vt:lpstr>
      <vt:lpstr>Some consequences of lack of anger management in South Africa</vt:lpstr>
      <vt:lpstr>Does Pastoral care and pastoral caregivers have a role to play in issues of anger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Anger</dc:title>
  <dc:creator>Reader</dc:creator>
  <cp:lastModifiedBy>Reader</cp:lastModifiedBy>
  <cp:revision>19</cp:revision>
  <dcterms:created xsi:type="dcterms:W3CDTF">2025-03-26T20:56:00Z</dcterms:created>
  <dcterms:modified xsi:type="dcterms:W3CDTF">2025-03-27T00:46:34Z</dcterms:modified>
</cp:coreProperties>
</file>